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527" r:id="rId4"/>
    <p:sldId id="512" r:id="rId5"/>
    <p:sldId id="520" r:id="rId6"/>
    <p:sldId id="515" r:id="rId7"/>
    <p:sldId id="526" r:id="rId8"/>
    <p:sldId id="259" r:id="rId9"/>
    <p:sldId id="260" r:id="rId10"/>
    <p:sldId id="280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E8121-52C3-47A6-9810-60F43D21C2C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36B97-1A1E-4AE8-91C8-981ACD1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8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889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B96FA20-37DE-4790-8C3B-3450241F7D6D}" type="slidenum">
              <a:rPr lang="ru-RU">
                <a:solidFill>
                  <a:prstClr val="black"/>
                </a:solidFill>
                <a:latin typeface="Calibri" panose="020F0502020204030204"/>
                <a:cs typeface="+mn-cs"/>
              </a:rPr>
              <a:pPr defTabSz="6889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65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CC9AA-0596-4E55-BB34-7B3EC6C0F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D2F636-96CD-44D5-8A53-6246115CA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0ED4D-077D-484A-9709-80C70F28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E3B635-8F5F-4E0D-A89A-7DE52EEB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E8DA5-CFF7-48DC-A9FB-F15A610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6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7B142-6058-4C93-827C-93C9DAB6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765E3C-6038-4E71-97C9-A10E80C04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625A-EF9B-445E-AF06-E433B607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9094D-DC6D-4E6E-B02F-428F3138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20D6E-015E-4EB3-A5AD-6CF8FE7F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8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9A7462-1455-40A5-A343-183178D64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1D5CAC-2BE1-4B59-82CA-AF1F3A471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4F983-1746-44DB-AAA7-8AF0A3BC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BCD83-1559-4F3B-8968-92C3B2C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1AD4D-4991-410E-ACE6-C76F9AA3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5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FC079-C80C-4FAC-A5F8-760DB1EE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7D648E-5D93-449C-B6BB-98A4BD2C7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C0C54-9F42-4D7C-AC19-5F3472FB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F7910-9DF1-4B9E-99F4-8CACF378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6A568-AE6F-4579-902A-7F93ACE8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6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37AFF-321E-4489-9E81-438B5AB1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44C9F-BBC6-4184-9E1E-5FAC448B5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269C6-5003-4525-AEA7-CE84CD2B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E5515E-0C5A-472A-A7E7-3892463E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BBFA0-0702-49F7-B992-398C3AA1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22C7F-7E2C-45AE-8126-33597B09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DF80F-6CEF-4520-8B8C-462BB6D50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52E481-5BBE-405A-B67D-4154A3063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85F63-E191-4080-B769-721750F2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6B62C3-7A4E-49B8-8F75-4FF50476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27F64-8134-4D98-A25C-53CDD524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3E6-2E45-4B7F-8BB7-FD507217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E0E0EB-F85C-469B-BAAF-40C791EAF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0D8A34-98DA-4F07-A960-95B2A51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E95A0D-FF5E-4738-8F62-4F5A7115E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C236DD-6A46-4E4A-A04B-95189E738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3349F0-4EDE-4DDD-A614-9F2FEC9E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6B7CE-0DB9-4F5C-9E3B-1D7096EB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557661-62B3-4965-816C-618E081A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2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06AD9-42AE-4EAD-BA77-098611D1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9AB43D-F38A-4A60-909B-EC1BD9A7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12EE70-BACB-4889-9D9C-2141F16F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D0DDC4-E303-4B41-A6E9-91ACA9E6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2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4B83FE-2434-4DE4-B531-7180B20B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64DF83-8AB7-43B2-8C72-58F87345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E18233-5D32-4474-BFC5-CD14EA8F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7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FBFDD-665A-47A4-978C-3A1C4A1B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962598-9474-479E-B25E-DF6DBD6C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1FB01-6569-4233-B915-66357E1AE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B28CB5-73FC-49B6-A775-CE1CF07B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9D188B-F1C8-49A8-884D-B54BB940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C29FA6-C391-4F46-9A6B-C698E91D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3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93E6-86D2-4957-B4CA-10DB2EA6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71AC18-1369-4896-9354-839DFD4FA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24C27-2012-4183-9D74-FBD97EFA8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8F4245-085C-4033-8A57-1CEEF2C8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E127F4-D59A-4291-B0D5-37A7B97C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4D5D33-9966-4786-B337-1A722AAC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7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4CC36-8865-4C6D-9ADF-C446A5EF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E9E5E-D9BA-47D5-AF11-D480BC12B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F59C9-44B8-4E3D-AE79-CA7A40DE6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A94B-3241-4E3D-8A1E-4D386EC604D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729B4-F8FE-414B-8F7F-6589387F5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85019-A936-4C2A-A135-D1B4C4D5E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1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E0D48-E713-489B-A603-F9A2A6BBF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12" y="2974814"/>
            <a:ext cx="11417729" cy="1447801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Современные тенденции в формировании научно-образовательных инициатив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A27D26-4960-4919-B427-8CBC0BC76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12" y="4928734"/>
            <a:ext cx="9144000" cy="14478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Трубачева Анна Евгеньевна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заместитель директора по организационной и образовательной деятельности </a:t>
            </a:r>
            <a:r>
              <a:rPr lang="ru-RU" dirty="0" err="1">
                <a:solidFill>
                  <a:schemeClr val="bg1"/>
                </a:solidFill>
              </a:rPr>
              <a:t>ИЦиГ</a:t>
            </a:r>
            <a:r>
              <a:rPr lang="ru-RU" dirty="0">
                <a:solidFill>
                  <a:schemeClr val="bg1"/>
                </a:solidFill>
              </a:rPr>
              <a:t> СО РАН, к.ф.-м.н.</a:t>
            </a:r>
          </a:p>
        </p:txBody>
      </p:sp>
    </p:spTree>
    <p:extLst>
      <p:ext uri="{BB962C8B-B14F-4D97-AF65-F5344CB8AC3E}">
        <p14:creationId xmlns:p14="http://schemas.microsoft.com/office/powerpoint/2010/main" val="403751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C0DC376-E8F2-4598-A7A1-EE454E01148E}"/>
              </a:ext>
            </a:extLst>
          </p:cNvPr>
          <p:cNvSpPr/>
          <p:nvPr/>
        </p:nvSpPr>
        <p:spPr>
          <a:xfrm>
            <a:off x="0" y="18797"/>
            <a:ext cx="12191999" cy="6839203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Овал 3"/>
          <p:cNvSpPr/>
          <p:nvPr/>
        </p:nvSpPr>
        <p:spPr>
          <a:xfrm>
            <a:off x="1995075" y="2039863"/>
            <a:ext cx="2663340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Лаборатория экологического воспитания </a:t>
            </a:r>
          </a:p>
        </p:txBody>
      </p:sp>
      <p:sp>
        <p:nvSpPr>
          <p:cNvPr id="10" name="Овал 9"/>
          <p:cNvSpPr/>
          <p:nvPr/>
        </p:nvSpPr>
        <p:spPr>
          <a:xfrm>
            <a:off x="1551262" y="3673901"/>
            <a:ext cx="2837800" cy="17697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Интерактивная площадка Музея и научно-популярный лекторий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38956" y="1388199"/>
            <a:ext cx="2663340" cy="12184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Базовые кафедры в ВУЗах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18951" y="1928544"/>
            <a:ext cx="2533894" cy="12184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Аспирантура и ординатура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7302296" y="4669492"/>
            <a:ext cx="2837800" cy="14634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Школы-семинары и конференции для молодежи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5D4225-63E7-4912-98CF-14F0B9A0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65" y="2851570"/>
            <a:ext cx="1628378" cy="1644662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FAF3F1DF-9928-4CA1-AA50-6E063E135A36}"/>
              </a:ext>
            </a:extLst>
          </p:cNvPr>
          <p:cNvSpPr/>
          <p:nvPr/>
        </p:nvSpPr>
        <p:spPr>
          <a:xfrm>
            <a:off x="4029671" y="4860457"/>
            <a:ext cx="3105110" cy="17697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Сотрудничество со школами и учреждениями дополнительного образования 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7938B59-5DD1-464A-B335-7CADAAB5AC8C}"/>
              </a:ext>
            </a:extLst>
          </p:cNvPr>
          <p:cNvSpPr/>
          <p:nvPr/>
        </p:nvSpPr>
        <p:spPr>
          <a:xfrm>
            <a:off x="7790846" y="3313367"/>
            <a:ext cx="2474017" cy="11618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Сотрудничество с ВУЗами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4A34360-327D-453E-A2C9-C95F2DD87C20}"/>
              </a:ext>
            </a:extLst>
          </p:cNvPr>
          <p:cNvGrpSpPr/>
          <p:nvPr/>
        </p:nvGrpSpPr>
        <p:grpSpPr>
          <a:xfrm>
            <a:off x="-1" y="-12942"/>
            <a:ext cx="12192000" cy="1060953"/>
            <a:chOff x="0" y="-189783"/>
            <a:chExt cx="9144000" cy="795715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AB2C0AD-6C02-4746-AEDE-69313C9023FC}"/>
                </a:ext>
              </a:extLst>
            </p:cNvPr>
            <p:cNvSpPr/>
            <p:nvPr/>
          </p:nvSpPr>
          <p:spPr>
            <a:xfrm>
              <a:off x="0" y="-189783"/>
              <a:ext cx="9144000" cy="795715"/>
            </a:xfrm>
            <a:prstGeom prst="rect">
              <a:avLst/>
            </a:prstGeom>
            <a:gradFill flip="none" rotWithShape="1">
              <a:gsLst>
                <a:gs pos="0">
                  <a:srgbClr val="0364F4"/>
                </a:gs>
                <a:gs pos="35000">
                  <a:srgbClr val="0365F7"/>
                </a:gs>
                <a:gs pos="100000">
                  <a:srgbClr val="003A95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863600" dist="5969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sz="14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2FD931A9-2D7C-456F-BD0F-3A69CBD13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09"/>
            <a:stretch/>
          </p:blipFill>
          <p:spPr>
            <a:xfrm>
              <a:off x="0" y="554106"/>
              <a:ext cx="9144000" cy="5182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509363" y="214474"/>
            <a:ext cx="666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Образовательная экосистема ФИЦ </a:t>
            </a:r>
            <a:r>
              <a:rPr lang="ru-RU" sz="2400" b="1" dirty="0" err="1">
                <a:solidFill>
                  <a:schemeClr val="bg1"/>
                </a:solidFill>
              </a:rPr>
              <a:t>ИЦиГ</a:t>
            </a:r>
            <a:r>
              <a:rPr lang="ru-RU" sz="2400" b="1" dirty="0">
                <a:solidFill>
                  <a:schemeClr val="bg1"/>
                </a:solidFill>
              </a:rPr>
              <a:t> СО РАН</a:t>
            </a:r>
          </a:p>
        </p:txBody>
      </p:sp>
    </p:spTree>
    <p:extLst>
      <p:ext uri="{BB962C8B-B14F-4D97-AF65-F5344CB8AC3E}">
        <p14:creationId xmlns:p14="http://schemas.microsoft.com/office/powerpoint/2010/main" val="285130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0671"/>
            <a:ext cx="12192000" cy="1060953"/>
            <a:chOff x="0" y="-189783"/>
            <a:chExt cx="9144000" cy="79571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-189783"/>
              <a:ext cx="9144000" cy="795715"/>
            </a:xfrm>
            <a:prstGeom prst="rect">
              <a:avLst/>
            </a:prstGeom>
            <a:gradFill flip="none" rotWithShape="1">
              <a:gsLst>
                <a:gs pos="0">
                  <a:srgbClr val="0364F4"/>
                </a:gs>
                <a:gs pos="35000">
                  <a:srgbClr val="0365F7"/>
                </a:gs>
                <a:gs pos="100000">
                  <a:srgbClr val="003A95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863600" dist="5969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sz="14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09"/>
            <a:stretch/>
          </p:blipFill>
          <p:spPr>
            <a:xfrm>
              <a:off x="0" y="554106"/>
              <a:ext cx="9144000" cy="51826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0" y="171858"/>
            <a:ext cx="12192000" cy="43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133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Научно-образовательный центр «Институт генетических технологий НГУ – </a:t>
            </a:r>
            <a:r>
              <a:rPr lang="ru-RU" sz="2133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ИЦиГ</a:t>
            </a:r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(ИГТ) </a:t>
            </a:r>
          </a:p>
        </p:txBody>
      </p:sp>
      <p:grpSp>
        <p:nvGrpSpPr>
          <p:cNvPr id="116" name="Группа 115"/>
          <p:cNvGrpSpPr/>
          <p:nvPr/>
        </p:nvGrpSpPr>
        <p:grpSpPr>
          <a:xfrm>
            <a:off x="4033181" y="1380394"/>
            <a:ext cx="7764923" cy="5183767"/>
            <a:chOff x="1852613" y="602639"/>
            <a:chExt cx="5441951" cy="3967724"/>
          </a:xfrm>
        </p:grpSpPr>
        <p:sp>
          <p:nvSpPr>
            <p:cNvPr id="117" name="Freeform 39"/>
            <p:cNvSpPr>
              <a:spLocks/>
            </p:cNvSpPr>
            <p:nvPr/>
          </p:nvSpPr>
          <p:spPr bwMode="auto">
            <a:xfrm>
              <a:off x="1852613" y="602639"/>
              <a:ext cx="5441950" cy="1561281"/>
            </a:xfrm>
            <a:custGeom>
              <a:avLst/>
              <a:gdLst>
                <a:gd name="T0" fmla="*/ 0 w 3428"/>
                <a:gd name="T1" fmla="*/ 1343 h 1343"/>
                <a:gd name="T2" fmla="*/ 846 w 3428"/>
                <a:gd name="T3" fmla="*/ 1343 h 1343"/>
                <a:gd name="T4" fmla="*/ 1645 w 3428"/>
                <a:gd name="T5" fmla="*/ 0 h 1343"/>
                <a:gd name="T6" fmla="*/ 3428 w 3428"/>
                <a:gd name="T7" fmla="*/ 0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8" h="1343">
                  <a:moveTo>
                    <a:pt x="0" y="1343"/>
                  </a:moveTo>
                  <a:lnTo>
                    <a:pt x="846" y="1343"/>
                  </a:lnTo>
                  <a:lnTo>
                    <a:pt x="1645" y="0"/>
                  </a:lnTo>
                  <a:lnTo>
                    <a:pt x="3428" y="0"/>
                  </a:lnTo>
                </a:path>
              </a:pathLst>
            </a:custGeom>
            <a:noFill/>
            <a:ln w="3175">
              <a:solidFill>
                <a:srgbClr val="E31E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8" name="Freeform 40"/>
            <p:cNvSpPr>
              <a:spLocks/>
            </p:cNvSpPr>
            <p:nvPr/>
          </p:nvSpPr>
          <p:spPr bwMode="auto">
            <a:xfrm>
              <a:off x="1852613" y="790970"/>
              <a:ext cx="5441950" cy="1412477"/>
            </a:xfrm>
            <a:custGeom>
              <a:avLst/>
              <a:gdLst>
                <a:gd name="T0" fmla="*/ 0 w 3428"/>
                <a:gd name="T1" fmla="*/ 1215 h 1215"/>
                <a:gd name="T2" fmla="*/ 105 w 3428"/>
                <a:gd name="T3" fmla="*/ 1215 h 1215"/>
                <a:gd name="T4" fmla="*/ 211 w 3428"/>
                <a:gd name="T5" fmla="*/ 1215 h 1215"/>
                <a:gd name="T6" fmla="*/ 316 w 3428"/>
                <a:gd name="T7" fmla="*/ 1215 h 1215"/>
                <a:gd name="T8" fmla="*/ 422 w 3428"/>
                <a:gd name="T9" fmla="*/ 1215 h 1215"/>
                <a:gd name="T10" fmla="*/ 528 w 3428"/>
                <a:gd name="T11" fmla="*/ 1215 h 1215"/>
                <a:gd name="T12" fmla="*/ 635 w 3428"/>
                <a:gd name="T13" fmla="*/ 1215 h 1215"/>
                <a:gd name="T14" fmla="*/ 741 w 3428"/>
                <a:gd name="T15" fmla="*/ 1215 h 1215"/>
                <a:gd name="T16" fmla="*/ 846 w 3428"/>
                <a:gd name="T17" fmla="*/ 1215 h 1215"/>
                <a:gd name="T18" fmla="*/ 946 w 3428"/>
                <a:gd name="T19" fmla="*/ 1064 h 1215"/>
                <a:gd name="T20" fmla="*/ 1046 w 3428"/>
                <a:gd name="T21" fmla="*/ 913 h 1215"/>
                <a:gd name="T22" fmla="*/ 1146 w 3428"/>
                <a:gd name="T23" fmla="*/ 759 h 1215"/>
                <a:gd name="T24" fmla="*/ 1246 w 3428"/>
                <a:gd name="T25" fmla="*/ 608 h 1215"/>
                <a:gd name="T26" fmla="*/ 1345 w 3428"/>
                <a:gd name="T27" fmla="*/ 457 h 1215"/>
                <a:gd name="T28" fmla="*/ 1445 w 3428"/>
                <a:gd name="T29" fmla="*/ 303 h 1215"/>
                <a:gd name="T30" fmla="*/ 1545 w 3428"/>
                <a:gd name="T31" fmla="*/ 152 h 1215"/>
                <a:gd name="T32" fmla="*/ 1645 w 3428"/>
                <a:gd name="T33" fmla="*/ 0 h 1215"/>
                <a:gd name="T34" fmla="*/ 1756 w 3428"/>
                <a:gd name="T35" fmla="*/ 0 h 1215"/>
                <a:gd name="T36" fmla="*/ 1868 w 3428"/>
                <a:gd name="T37" fmla="*/ 0 h 1215"/>
                <a:gd name="T38" fmla="*/ 1979 w 3428"/>
                <a:gd name="T39" fmla="*/ 0 h 1215"/>
                <a:gd name="T40" fmla="*/ 2090 w 3428"/>
                <a:gd name="T41" fmla="*/ 0 h 1215"/>
                <a:gd name="T42" fmla="*/ 2202 w 3428"/>
                <a:gd name="T43" fmla="*/ 0 h 1215"/>
                <a:gd name="T44" fmla="*/ 2313 w 3428"/>
                <a:gd name="T45" fmla="*/ 0 h 1215"/>
                <a:gd name="T46" fmla="*/ 2424 w 3428"/>
                <a:gd name="T47" fmla="*/ 0 h 1215"/>
                <a:gd name="T48" fmla="*/ 2536 w 3428"/>
                <a:gd name="T49" fmla="*/ 0 h 1215"/>
                <a:gd name="T50" fmla="*/ 2647 w 3428"/>
                <a:gd name="T51" fmla="*/ 0 h 1215"/>
                <a:gd name="T52" fmla="*/ 2758 w 3428"/>
                <a:gd name="T53" fmla="*/ 0 h 1215"/>
                <a:gd name="T54" fmla="*/ 2872 w 3428"/>
                <a:gd name="T55" fmla="*/ 0 h 1215"/>
                <a:gd name="T56" fmla="*/ 2983 w 3428"/>
                <a:gd name="T57" fmla="*/ 0 h 1215"/>
                <a:gd name="T58" fmla="*/ 3094 w 3428"/>
                <a:gd name="T59" fmla="*/ 0 h 1215"/>
                <a:gd name="T60" fmla="*/ 3206 w 3428"/>
                <a:gd name="T61" fmla="*/ 0 h 1215"/>
                <a:gd name="T62" fmla="*/ 3317 w 3428"/>
                <a:gd name="T63" fmla="*/ 0 h 1215"/>
                <a:gd name="T64" fmla="*/ 3428 w 3428"/>
                <a:gd name="T65" fmla="*/ 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8" h="1215">
                  <a:moveTo>
                    <a:pt x="0" y="1215"/>
                  </a:moveTo>
                  <a:lnTo>
                    <a:pt x="105" y="1215"/>
                  </a:lnTo>
                  <a:lnTo>
                    <a:pt x="211" y="1215"/>
                  </a:lnTo>
                  <a:lnTo>
                    <a:pt x="316" y="1215"/>
                  </a:lnTo>
                  <a:lnTo>
                    <a:pt x="422" y="1215"/>
                  </a:lnTo>
                  <a:lnTo>
                    <a:pt x="528" y="1215"/>
                  </a:lnTo>
                  <a:lnTo>
                    <a:pt x="635" y="1215"/>
                  </a:lnTo>
                  <a:lnTo>
                    <a:pt x="741" y="1215"/>
                  </a:lnTo>
                  <a:lnTo>
                    <a:pt x="846" y="1215"/>
                  </a:lnTo>
                  <a:lnTo>
                    <a:pt x="946" y="1064"/>
                  </a:lnTo>
                  <a:lnTo>
                    <a:pt x="1046" y="913"/>
                  </a:lnTo>
                  <a:lnTo>
                    <a:pt x="1146" y="759"/>
                  </a:lnTo>
                  <a:lnTo>
                    <a:pt x="1246" y="608"/>
                  </a:lnTo>
                  <a:lnTo>
                    <a:pt x="1345" y="457"/>
                  </a:lnTo>
                  <a:lnTo>
                    <a:pt x="1445" y="303"/>
                  </a:lnTo>
                  <a:lnTo>
                    <a:pt x="1545" y="152"/>
                  </a:lnTo>
                  <a:lnTo>
                    <a:pt x="1645" y="0"/>
                  </a:lnTo>
                  <a:lnTo>
                    <a:pt x="1756" y="0"/>
                  </a:lnTo>
                  <a:lnTo>
                    <a:pt x="1868" y="0"/>
                  </a:lnTo>
                  <a:lnTo>
                    <a:pt x="1979" y="0"/>
                  </a:lnTo>
                  <a:lnTo>
                    <a:pt x="2090" y="0"/>
                  </a:lnTo>
                  <a:lnTo>
                    <a:pt x="2202" y="0"/>
                  </a:lnTo>
                  <a:lnTo>
                    <a:pt x="2313" y="0"/>
                  </a:lnTo>
                  <a:lnTo>
                    <a:pt x="2424" y="0"/>
                  </a:lnTo>
                  <a:lnTo>
                    <a:pt x="2536" y="0"/>
                  </a:lnTo>
                  <a:lnTo>
                    <a:pt x="2647" y="0"/>
                  </a:lnTo>
                  <a:lnTo>
                    <a:pt x="2758" y="0"/>
                  </a:lnTo>
                  <a:lnTo>
                    <a:pt x="2872" y="0"/>
                  </a:lnTo>
                  <a:lnTo>
                    <a:pt x="2983" y="0"/>
                  </a:lnTo>
                  <a:lnTo>
                    <a:pt x="3094" y="0"/>
                  </a:lnTo>
                  <a:lnTo>
                    <a:pt x="3206" y="0"/>
                  </a:lnTo>
                  <a:lnTo>
                    <a:pt x="3317" y="0"/>
                  </a:lnTo>
                  <a:lnTo>
                    <a:pt x="3428" y="0"/>
                  </a:lnTo>
                </a:path>
              </a:pathLst>
            </a:custGeom>
            <a:noFill/>
            <a:ln w="3175">
              <a:solidFill>
                <a:srgbClr val="DA1F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9" name="Freeform 41"/>
            <p:cNvSpPr>
              <a:spLocks/>
            </p:cNvSpPr>
            <p:nvPr/>
          </p:nvSpPr>
          <p:spPr bwMode="auto">
            <a:xfrm>
              <a:off x="1852613" y="980462"/>
              <a:ext cx="5441950" cy="1263673"/>
            </a:xfrm>
            <a:custGeom>
              <a:avLst/>
              <a:gdLst>
                <a:gd name="T0" fmla="*/ 0 w 3428"/>
                <a:gd name="T1" fmla="*/ 1087 h 1087"/>
                <a:gd name="T2" fmla="*/ 105 w 3428"/>
                <a:gd name="T3" fmla="*/ 1087 h 1087"/>
                <a:gd name="T4" fmla="*/ 211 w 3428"/>
                <a:gd name="T5" fmla="*/ 1087 h 1087"/>
                <a:gd name="T6" fmla="*/ 316 w 3428"/>
                <a:gd name="T7" fmla="*/ 1087 h 1087"/>
                <a:gd name="T8" fmla="*/ 422 w 3428"/>
                <a:gd name="T9" fmla="*/ 1087 h 1087"/>
                <a:gd name="T10" fmla="*/ 528 w 3428"/>
                <a:gd name="T11" fmla="*/ 1087 h 1087"/>
                <a:gd name="T12" fmla="*/ 635 w 3428"/>
                <a:gd name="T13" fmla="*/ 1087 h 1087"/>
                <a:gd name="T14" fmla="*/ 741 w 3428"/>
                <a:gd name="T15" fmla="*/ 1087 h 1087"/>
                <a:gd name="T16" fmla="*/ 846 w 3428"/>
                <a:gd name="T17" fmla="*/ 1087 h 1087"/>
                <a:gd name="T18" fmla="*/ 946 w 3428"/>
                <a:gd name="T19" fmla="*/ 951 h 1087"/>
                <a:gd name="T20" fmla="*/ 1046 w 3428"/>
                <a:gd name="T21" fmla="*/ 815 h 1087"/>
                <a:gd name="T22" fmla="*/ 1146 w 3428"/>
                <a:gd name="T23" fmla="*/ 679 h 1087"/>
                <a:gd name="T24" fmla="*/ 1246 w 3428"/>
                <a:gd name="T25" fmla="*/ 543 h 1087"/>
                <a:gd name="T26" fmla="*/ 1345 w 3428"/>
                <a:gd name="T27" fmla="*/ 407 h 1087"/>
                <a:gd name="T28" fmla="*/ 1445 w 3428"/>
                <a:gd name="T29" fmla="*/ 272 h 1087"/>
                <a:gd name="T30" fmla="*/ 1545 w 3428"/>
                <a:gd name="T31" fmla="*/ 136 h 1087"/>
                <a:gd name="T32" fmla="*/ 1645 w 3428"/>
                <a:gd name="T33" fmla="*/ 0 h 1087"/>
                <a:gd name="T34" fmla="*/ 1756 w 3428"/>
                <a:gd name="T35" fmla="*/ 0 h 1087"/>
                <a:gd name="T36" fmla="*/ 1868 w 3428"/>
                <a:gd name="T37" fmla="*/ 0 h 1087"/>
                <a:gd name="T38" fmla="*/ 1979 w 3428"/>
                <a:gd name="T39" fmla="*/ 0 h 1087"/>
                <a:gd name="T40" fmla="*/ 2090 w 3428"/>
                <a:gd name="T41" fmla="*/ 0 h 1087"/>
                <a:gd name="T42" fmla="*/ 2202 w 3428"/>
                <a:gd name="T43" fmla="*/ 0 h 1087"/>
                <a:gd name="T44" fmla="*/ 2313 w 3428"/>
                <a:gd name="T45" fmla="*/ 0 h 1087"/>
                <a:gd name="T46" fmla="*/ 2424 w 3428"/>
                <a:gd name="T47" fmla="*/ 0 h 1087"/>
                <a:gd name="T48" fmla="*/ 2536 w 3428"/>
                <a:gd name="T49" fmla="*/ 0 h 1087"/>
                <a:gd name="T50" fmla="*/ 2647 w 3428"/>
                <a:gd name="T51" fmla="*/ 0 h 1087"/>
                <a:gd name="T52" fmla="*/ 2758 w 3428"/>
                <a:gd name="T53" fmla="*/ 0 h 1087"/>
                <a:gd name="T54" fmla="*/ 2872 w 3428"/>
                <a:gd name="T55" fmla="*/ 0 h 1087"/>
                <a:gd name="T56" fmla="*/ 2983 w 3428"/>
                <a:gd name="T57" fmla="*/ 0 h 1087"/>
                <a:gd name="T58" fmla="*/ 3094 w 3428"/>
                <a:gd name="T59" fmla="*/ 0 h 1087"/>
                <a:gd name="T60" fmla="*/ 3206 w 3428"/>
                <a:gd name="T61" fmla="*/ 0 h 1087"/>
                <a:gd name="T62" fmla="*/ 3317 w 3428"/>
                <a:gd name="T63" fmla="*/ 0 h 1087"/>
                <a:gd name="T64" fmla="*/ 3428 w 3428"/>
                <a:gd name="T65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8" h="1087">
                  <a:moveTo>
                    <a:pt x="0" y="1087"/>
                  </a:moveTo>
                  <a:lnTo>
                    <a:pt x="105" y="1087"/>
                  </a:lnTo>
                  <a:lnTo>
                    <a:pt x="211" y="1087"/>
                  </a:lnTo>
                  <a:lnTo>
                    <a:pt x="316" y="1087"/>
                  </a:lnTo>
                  <a:lnTo>
                    <a:pt x="422" y="1087"/>
                  </a:lnTo>
                  <a:lnTo>
                    <a:pt x="528" y="1087"/>
                  </a:lnTo>
                  <a:lnTo>
                    <a:pt x="635" y="1087"/>
                  </a:lnTo>
                  <a:lnTo>
                    <a:pt x="741" y="1087"/>
                  </a:lnTo>
                  <a:lnTo>
                    <a:pt x="846" y="1087"/>
                  </a:lnTo>
                  <a:lnTo>
                    <a:pt x="946" y="951"/>
                  </a:lnTo>
                  <a:lnTo>
                    <a:pt x="1046" y="815"/>
                  </a:lnTo>
                  <a:lnTo>
                    <a:pt x="1146" y="679"/>
                  </a:lnTo>
                  <a:lnTo>
                    <a:pt x="1246" y="543"/>
                  </a:lnTo>
                  <a:lnTo>
                    <a:pt x="1345" y="407"/>
                  </a:lnTo>
                  <a:lnTo>
                    <a:pt x="1445" y="272"/>
                  </a:lnTo>
                  <a:lnTo>
                    <a:pt x="1545" y="136"/>
                  </a:lnTo>
                  <a:lnTo>
                    <a:pt x="1645" y="0"/>
                  </a:lnTo>
                  <a:lnTo>
                    <a:pt x="1756" y="0"/>
                  </a:lnTo>
                  <a:lnTo>
                    <a:pt x="1868" y="0"/>
                  </a:lnTo>
                  <a:lnTo>
                    <a:pt x="1979" y="0"/>
                  </a:lnTo>
                  <a:lnTo>
                    <a:pt x="2090" y="0"/>
                  </a:lnTo>
                  <a:lnTo>
                    <a:pt x="2202" y="0"/>
                  </a:lnTo>
                  <a:lnTo>
                    <a:pt x="2313" y="0"/>
                  </a:lnTo>
                  <a:lnTo>
                    <a:pt x="2424" y="0"/>
                  </a:lnTo>
                  <a:lnTo>
                    <a:pt x="2536" y="0"/>
                  </a:lnTo>
                  <a:lnTo>
                    <a:pt x="2647" y="0"/>
                  </a:lnTo>
                  <a:lnTo>
                    <a:pt x="2758" y="0"/>
                  </a:lnTo>
                  <a:lnTo>
                    <a:pt x="2872" y="0"/>
                  </a:lnTo>
                  <a:lnTo>
                    <a:pt x="2983" y="0"/>
                  </a:lnTo>
                  <a:lnTo>
                    <a:pt x="3094" y="0"/>
                  </a:lnTo>
                  <a:lnTo>
                    <a:pt x="3206" y="0"/>
                  </a:lnTo>
                  <a:lnTo>
                    <a:pt x="3317" y="0"/>
                  </a:lnTo>
                  <a:lnTo>
                    <a:pt x="3428" y="0"/>
                  </a:lnTo>
                </a:path>
              </a:pathLst>
            </a:custGeom>
            <a:noFill/>
            <a:ln w="3175">
              <a:solidFill>
                <a:srgbClr val="D823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0" name="Freeform 42"/>
            <p:cNvSpPr>
              <a:spLocks/>
            </p:cNvSpPr>
            <p:nvPr/>
          </p:nvSpPr>
          <p:spPr bwMode="auto">
            <a:xfrm>
              <a:off x="1852613" y="1167630"/>
              <a:ext cx="5441950" cy="1116031"/>
            </a:xfrm>
            <a:custGeom>
              <a:avLst/>
              <a:gdLst>
                <a:gd name="T0" fmla="*/ 0 w 3428"/>
                <a:gd name="T1" fmla="*/ 960 h 960"/>
                <a:gd name="T2" fmla="*/ 105 w 3428"/>
                <a:gd name="T3" fmla="*/ 960 h 960"/>
                <a:gd name="T4" fmla="*/ 211 w 3428"/>
                <a:gd name="T5" fmla="*/ 960 h 960"/>
                <a:gd name="T6" fmla="*/ 316 w 3428"/>
                <a:gd name="T7" fmla="*/ 960 h 960"/>
                <a:gd name="T8" fmla="*/ 422 w 3428"/>
                <a:gd name="T9" fmla="*/ 960 h 960"/>
                <a:gd name="T10" fmla="*/ 529 w 3428"/>
                <a:gd name="T11" fmla="*/ 960 h 960"/>
                <a:gd name="T12" fmla="*/ 635 w 3428"/>
                <a:gd name="T13" fmla="*/ 960 h 960"/>
                <a:gd name="T14" fmla="*/ 741 w 3428"/>
                <a:gd name="T15" fmla="*/ 960 h 960"/>
                <a:gd name="T16" fmla="*/ 846 w 3428"/>
                <a:gd name="T17" fmla="*/ 960 h 960"/>
                <a:gd name="T18" fmla="*/ 946 w 3428"/>
                <a:gd name="T19" fmla="*/ 842 h 960"/>
                <a:gd name="T20" fmla="*/ 1046 w 3428"/>
                <a:gd name="T21" fmla="*/ 721 h 960"/>
                <a:gd name="T22" fmla="*/ 1146 w 3428"/>
                <a:gd name="T23" fmla="*/ 600 h 960"/>
                <a:gd name="T24" fmla="*/ 1246 w 3428"/>
                <a:gd name="T25" fmla="*/ 481 h 960"/>
                <a:gd name="T26" fmla="*/ 1345 w 3428"/>
                <a:gd name="T27" fmla="*/ 361 h 960"/>
                <a:gd name="T28" fmla="*/ 1445 w 3428"/>
                <a:gd name="T29" fmla="*/ 242 h 960"/>
                <a:gd name="T30" fmla="*/ 1545 w 3428"/>
                <a:gd name="T31" fmla="*/ 121 h 960"/>
                <a:gd name="T32" fmla="*/ 1645 w 3428"/>
                <a:gd name="T33" fmla="*/ 0 h 960"/>
                <a:gd name="T34" fmla="*/ 1756 w 3428"/>
                <a:gd name="T35" fmla="*/ 0 h 960"/>
                <a:gd name="T36" fmla="*/ 1868 w 3428"/>
                <a:gd name="T37" fmla="*/ 0 h 960"/>
                <a:gd name="T38" fmla="*/ 1979 w 3428"/>
                <a:gd name="T39" fmla="*/ 0 h 960"/>
                <a:gd name="T40" fmla="*/ 2090 w 3428"/>
                <a:gd name="T41" fmla="*/ 0 h 960"/>
                <a:gd name="T42" fmla="*/ 2202 w 3428"/>
                <a:gd name="T43" fmla="*/ 0 h 960"/>
                <a:gd name="T44" fmla="*/ 2313 w 3428"/>
                <a:gd name="T45" fmla="*/ 0 h 960"/>
                <a:gd name="T46" fmla="*/ 2424 w 3428"/>
                <a:gd name="T47" fmla="*/ 0 h 960"/>
                <a:gd name="T48" fmla="*/ 2536 w 3428"/>
                <a:gd name="T49" fmla="*/ 0 h 960"/>
                <a:gd name="T50" fmla="*/ 2647 w 3428"/>
                <a:gd name="T51" fmla="*/ 0 h 960"/>
                <a:gd name="T52" fmla="*/ 2758 w 3428"/>
                <a:gd name="T53" fmla="*/ 0 h 960"/>
                <a:gd name="T54" fmla="*/ 2872 w 3428"/>
                <a:gd name="T55" fmla="*/ 0 h 960"/>
                <a:gd name="T56" fmla="*/ 2983 w 3428"/>
                <a:gd name="T57" fmla="*/ 0 h 960"/>
                <a:gd name="T58" fmla="*/ 3094 w 3428"/>
                <a:gd name="T59" fmla="*/ 0 h 960"/>
                <a:gd name="T60" fmla="*/ 3206 w 3428"/>
                <a:gd name="T61" fmla="*/ 0 h 960"/>
                <a:gd name="T62" fmla="*/ 3317 w 3428"/>
                <a:gd name="T63" fmla="*/ 0 h 960"/>
                <a:gd name="T64" fmla="*/ 3428 w 3428"/>
                <a:gd name="T65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8" h="960">
                  <a:moveTo>
                    <a:pt x="0" y="960"/>
                  </a:moveTo>
                  <a:lnTo>
                    <a:pt x="105" y="960"/>
                  </a:lnTo>
                  <a:lnTo>
                    <a:pt x="211" y="960"/>
                  </a:lnTo>
                  <a:lnTo>
                    <a:pt x="316" y="960"/>
                  </a:lnTo>
                  <a:lnTo>
                    <a:pt x="422" y="960"/>
                  </a:lnTo>
                  <a:lnTo>
                    <a:pt x="529" y="960"/>
                  </a:lnTo>
                  <a:lnTo>
                    <a:pt x="635" y="960"/>
                  </a:lnTo>
                  <a:lnTo>
                    <a:pt x="741" y="960"/>
                  </a:lnTo>
                  <a:lnTo>
                    <a:pt x="846" y="960"/>
                  </a:lnTo>
                  <a:lnTo>
                    <a:pt x="946" y="842"/>
                  </a:lnTo>
                  <a:lnTo>
                    <a:pt x="1046" y="721"/>
                  </a:lnTo>
                  <a:lnTo>
                    <a:pt x="1146" y="600"/>
                  </a:lnTo>
                  <a:lnTo>
                    <a:pt x="1246" y="481"/>
                  </a:lnTo>
                  <a:lnTo>
                    <a:pt x="1345" y="361"/>
                  </a:lnTo>
                  <a:lnTo>
                    <a:pt x="1445" y="242"/>
                  </a:lnTo>
                  <a:lnTo>
                    <a:pt x="1545" y="121"/>
                  </a:lnTo>
                  <a:lnTo>
                    <a:pt x="1645" y="0"/>
                  </a:lnTo>
                  <a:lnTo>
                    <a:pt x="1756" y="0"/>
                  </a:lnTo>
                  <a:lnTo>
                    <a:pt x="1868" y="0"/>
                  </a:lnTo>
                  <a:lnTo>
                    <a:pt x="1979" y="0"/>
                  </a:lnTo>
                  <a:lnTo>
                    <a:pt x="2090" y="0"/>
                  </a:lnTo>
                  <a:lnTo>
                    <a:pt x="2202" y="0"/>
                  </a:lnTo>
                  <a:lnTo>
                    <a:pt x="2313" y="0"/>
                  </a:lnTo>
                  <a:lnTo>
                    <a:pt x="2424" y="0"/>
                  </a:lnTo>
                  <a:lnTo>
                    <a:pt x="2536" y="0"/>
                  </a:lnTo>
                  <a:lnTo>
                    <a:pt x="2647" y="0"/>
                  </a:lnTo>
                  <a:lnTo>
                    <a:pt x="2758" y="0"/>
                  </a:lnTo>
                  <a:lnTo>
                    <a:pt x="2872" y="0"/>
                  </a:lnTo>
                  <a:lnTo>
                    <a:pt x="2983" y="0"/>
                  </a:lnTo>
                  <a:lnTo>
                    <a:pt x="3094" y="0"/>
                  </a:lnTo>
                  <a:lnTo>
                    <a:pt x="3206" y="0"/>
                  </a:lnTo>
                  <a:lnTo>
                    <a:pt x="3317" y="0"/>
                  </a:lnTo>
                  <a:lnTo>
                    <a:pt x="3428" y="0"/>
                  </a:lnTo>
                </a:path>
              </a:pathLst>
            </a:custGeom>
            <a:noFill/>
            <a:ln w="3175">
              <a:solidFill>
                <a:srgbClr val="D5216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1" name="Freeform 43"/>
            <p:cNvSpPr>
              <a:spLocks/>
            </p:cNvSpPr>
            <p:nvPr/>
          </p:nvSpPr>
          <p:spPr bwMode="auto">
            <a:xfrm>
              <a:off x="1852613" y="1357123"/>
              <a:ext cx="5441950" cy="967227"/>
            </a:xfrm>
            <a:custGeom>
              <a:avLst/>
              <a:gdLst>
                <a:gd name="T0" fmla="*/ 0 w 3428"/>
                <a:gd name="T1" fmla="*/ 832 h 832"/>
                <a:gd name="T2" fmla="*/ 105 w 3428"/>
                <a:gd name="T3" fmla="*/ 832 h 832"/>
                <a:gd name="T4" fmla="*/ 211 w 3428"/>
                <a:gd name="T5" fmla="*/ 832 h 832"/>
                <a:gd name="T6" fmla="*/ 318 w 3428"/>
                <a:gd name="T7" fmla="*/ 832 h 832"/>
                <a:gd name="T8" fmla="*/ 424 w 3428"/>
                <a:gd name="T9" fmla="*/ 832 h 832"/>
                <a:gd name="T10" fmla="*/ 529 w 3428"/>
                <a:gd name="T11" fmla="*/ 832 h 832"/>
                <a:gd name="T12" fmla="*/ 635 w 3428"/>
                <a:gd name="T13" fmla="*/ 832 h 832"/>
                <a:gd name="T14" fmla="*/ 741 w 3428"/>
                <a:gd name="T15" fmla="*/ 832 h 832"/>
                <a:gd name="T16" fmla="*/ 846 w 3428"/>
                <a:gd name="T17" fmla="*/ 832 h 832"/>
                <a:gd name="T18" fmla="*/ 946 w 3428"/>
                <a:gd name="T19" fmla="*/ 728 h 832"/>
                <a:gd name="T20" fmla="*/ 1046 w 3428"/>
                <a:gd name="T21" fmla="*/ 625 h 832"/>
                <a:gd name="T22" fmla="*/ 1146 w 3428"/>
                <a:gd name="T23" fmla="*/ 521 h 832"/>
                <a:gd name="T24" fmla="*/ 1246 w 3428"/>
                <a:gd name="T25" fmla="*/ 416 h 832"/>
                <a:gd name="T26" fmla="*/ 1345 w 3428"/>
                <a:gd name="T27" fmla="*/ 313 h 832"/>
                <a:gd name="T28" fmla="*/ 1445 w 3428"/>
                <a:gd name="T29" fmla="*/ 209 h 832"/>
                <a:gd name="T30" fmla="*/ 1545 w 3428"/>
                <a:gd name="T31" fmla="*/ 104 h 832"/>
                <a:gd name="T32" fmla="*/ 1645 w 3428"/>
                <a:gd name="T33" fmla="*/ 0 h 832"/>
                <a:gd name="T34" fmla="*/ 1756 w 3428"/>
                <a:gd name="T35" fmla="*/ 0 h 832"/>
                <a:gd name="T36" fmla="*/ 1868 w 3428"/>
                <a:gd name="T37" fmla="*/ 0 h 832"/>
                <a:gd name="T38" fmla="*/ 1979 w 3428"/>
                <a:gd name="T39" fmla="*/ 0 h 832"/>
                <a:gd name="T40" fmla="*/ 2090 w 3428"/>
                <a:gd name="T41" fmla="*/ 0 h 832"/>
                <a:gd name="T42" fmla="*/ 2202 w 3428"/>
                <a:gd name="T43" fmla="*/ 0 h 832"/>
                <a:gd name="T44" fmla="*/ 2313 w 3428"/>
                <a:gd name="T45" fmla="*/ 0 h 832"/>
                <a:gd name="T46" fmla="*/ 2424 w 3428"/>
                <a:gd name="T47" fmla="*/ 0 h 832"/>
                <a:gd name="T48" fmla="*/ 2536 w 3428"/>
                <a:gd name="T49" fmla="*/ 0 h 832"/>
                <a:gd name="T50" fmla="*/ 2647 w 3428"/>
                <a:gd name="T51" fmla="*/ 0 h 832"/>
                <a:gd name="T52" fmla="*/ 2758 w 3428"/>
                <a:gd name="T53" fmla="*/ 0 h 832"/>
                <a:gd name="T54" fmla="*/ 2872 w 3428"/>
                <a:gd name="T55" fmla="*/ 0 h 832"/>
                <a:gd name="T56" fmla="*/ 2983 w 3428"/>
                <a:gd name="T57" fmla="*/ 0 h 832"/>
                <a:gd name="T58" fmla="*/ 3094 w 3428"/>
                <a:gd name="T59" fmla="*/ 0 h 832"/>
                <a:gd name="T60" fmla="*/ 3206 w 3428"/>
                <a:gd name="T61" fmla="*/ 0 h 832"/>
                <a:gd name="T62" fmla="*/ 3317 w 3428"/>
                <a:gd name="T63" fmla="*/ 0 h 832"/>
                <a:gd name="T64" fmla="*/ 3428 w 3428"/>
                <a:gd name="T65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8" h="832">
                  <a:moveTo>
                    <a:pt x="0" y="832"/>
                  </a:moveTo>
                  <a:lnTo>
                    <a:pt x="105" y="832"/>
                  </a:lnTo>
                  <a:lnTo>
                    <a:pt x="211" y="832"/>
                  </a:lnTo>
                  <a:lnTo>
                    <a:pt x="318" y="832"/>
                  </a:lnTo>
                  <a:lnTo>
                    <a:pt x="424" y="832"/>
                  </a:lnTo>
                  <a:lnTo>
                    <a:pt x="529" y="832"/>
                  </a:lnTo>
                  <a:lnTo>
                    <a:pt x="635" y="832"/>
                  </a:lnTo>
                  <a:lnTo>
                    <a:pt x="741" y="832"/>
                  </a:lnTo>
                  <a:lnTo>
                    <a:pt x="846" y="832"/>
                  </a:lnTo>
                  <a:lnTo>
                    <a:pt x="946" y="728"/>
                  </a:lnTo>
                  <a:lnTo>
                    <a:pt x="1046" y="625"/>
                  </a:lnTo>
                  <a:lnTo>
                    <a:pt x="1146" y="521"/>
                  </a:lnTo>
                  <a:lnTo>
                    <a:pt x="1246" y="416"/>
                  </a:lnTo>
                  <a:lnTo>
                    <a:pt x="1345" y="313"/>
                  </a:lnTo>
                  <a:lnTo>
                    <a:pt x="1445" y="209"/>
                  </a:lnTo>
                  <a:lnTo>
                    <a:pt x="1545" y="104"/>
                  </a:lnTo>
                  <a:lnTo>
                    <a:pt x="1645" y="0"/>
                  </a:lnTo>
                  <a:lnTo>
                    <a:pt x="1756" y="0"/>
                  </a:lnTo>
                  <a:lnTo>
                    <a:pt x="1868" y="0"/>
                  </a:lnTo>
                  <a:lnTo>
                    <a:pt x="1979" y="0"/>
                  </a:lnTo>
                  <a:lnTo>
                    <a:pt x="2090" y="0"/>
                  </a:lnTo>
                  <a:lnTo>
                    <a:pt x="2202" y="0"/>
                  </a:lnTo>
                  <a:lnTo>
                    <a:pt x="2313" y="0"/>
                  </a:lnTo>
                  <a:lnTo>
                    <a:pt x="2424" y="0"/>
                  </a:lnTo>
                  <a:lnTo>
                    <a:pt x="2536" y="0"/>
                  </a:lnTo>
                  <a:lnTo>
                    <a:pt x="2647" y="0"/>
                  </a:lnTo>
                  <a:lnTo>
                    <a:pt x="2758" y="0"/>
                  </a:lnTo>
                  <a:lnTo>
                    <a:pt x="2872" y="0"/>
                  </a:lnTo>
                  <a:lnTo>
                    <a:pt x="2983" y="0"/>
                  </a:lnTo>
                  <a:lnTo>
                    <a:pt x="3094" y="0"/>
                  </a:lnTo>
                  <a:lnTo>
                    <a:pt x="3206" y="0"/>
                  </a:lnTo>
                  <a:lnTo>
                    <a:pt x="3317" y="0"/>
                  </a:lnTo>
                  <a:lnTo>
                    <a:pt x="3428" y="0"/>
                  </a:lnTo>
                </a:path>
              </a:pathLst>
            </a:custGeom>
            <a:noFill/>
            <a:ln w="3175">
              <a:solidFill>
                <a:srgbClr val="D31F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2" name="Freeform 44"/>
            <p:cNvSpPr>
              <a:spLocks/>
            </p:cNvSpPr>
            <p:nvPr/>
          </p:nvSpPr>
          <p:spPr bwMode="auto">
            <a:xfrm>
              <a:off x="1855788" y="1546616"/>
              <a:ext cx="5438775" cy="817260"/>
            </a:xfrm>
            <a:custGeom>
              <a:avLst/>
              <a:gdLst>
                <a:gd name="T0" fmla="*/ 0 w 3426"/>
                <a:gd name="T1" fmla="*/ 703 h 703"/>
                <a:gd name="T2" fmla="*/ 105 w 3426"/>
                <a:gd name="T3" fmla="*/ 703 h 703"/>
                <a:gd name="T4" fmla="*/ 211 w 3426"/>
                <a:gd name="T5" fmla="*/ 703 h 703"/>
                <a:gd name="T6" fmla="*/ 316 w 3426"/>
                <a:gd name="T7" fmla="*/ 703 h 703"/>
                <a:gd name="T8" fmla="*/ 422 w 3426"/>
                <a:gd name="T9" fmla="*/ 703 h 703"/>
                <a:gd name="T10" fmla="*/ 527 w 3426"/>
                <a:gd name="T11" fmla="*/ 703 h 703"/>
                <a:gd name="T12" fmla="*/ 633 w 3426"/>
                <a:gd name="T13" fmla="*/ 703 h 703"/>
                <a:gd name="T14" fmla="*/ 739 w 3426"/>
                <a:gd name="T15" fmla="*/ 703 h 703"/>
                <a:gd name="T16" fmla="*/ 844 w 3426"/>
                <a:gd name="T17" fmla="*/ 703 h 703"/>
                <a:gd name="T18" fmla="*/ 944 w 3426"/>
                <a:gd name="T19" fmla="*/ 615 h 703"/>
                <a:gd name="T20" fmla="*/ 1044 w 3426"/>
                <a:gd name="T21" fmla="*/ 529 h 703"/>
                <a:gd name="T22" fmla="*/ 1144 w 3426"/>
                <a:gd name="T23" fmla="*/ 441 h 703"/>
                <a:gd name="T24" fmla="*/ 1244 w 3426"/>
                <a:gd name="T25" fmla="*/ 353 h 703"/>
                <a:gd name="T26" fmla="*/ 1343 w 3426"/>
                <a:gd name="T27" fmla="*/ 265 h 703"/>
                <a:gd name="T28" fmla="*/ 1443 w 3426"/>
                <a:gd name="T29" fmla="*/ 176 h 703"/>
                <a:gd name="T30" fmla="*/ 1543 w 3426"/>
                <a:gd name="T31" fmla="*/ 88 h 703"/>
                <a:gd name="T32" fmla="*/ 1643 w 3426"/>
                <a:gd name="T33" fmla="*/ 0 h 703"/>
                <a:gd name="T34" fmla="*/ 1754 w 3426"/>
                <a:gd name="T35" fmla="*/ 0 h 703"/>
                <a:gd name="T36" fmla="*/ 1866 w 3426"/>
                <a:gd name="T37" fmla="*/ 0 h 703"/>
                <a:gd name="T38" fmla="*/ 1977 w 3426"/>
                <a:gd name="T39" fmla="*/ 0 h 703"/>
                <a:gd name="T40" fmla="*/ 2088 w 3426"/>
                <a:gd name="T41" fmla="*/ 0 h 703"/>
                <a:gd name="T42" fmla="*/ 2200 w 3426"/>
                <a:gd name="T43" fmla="*/ 0 h 703"/>
                <a:gd name="T44" fmla="*/ 2311 w 3426"/>
                <a:gd name="T45" fmla="*/ 0 h 703"/>
                <a:gd name="T46" fmla="*/ 2422 w 3426"/>
                <a:gd name="T47" fmla="*/ 0 h 703"/>
                <a:gd name="T48" fmla="*/ 2534 w 3426"/>
                <a:gd name="T49" fmla="*/ 0 h 703"/>
                <a:gd name="T50" fmla="*/ 2645 w 3426"/>
                <a:gd name="T51" fmla="*/ 0 h 703"/>
                <a:gd name="T52" fmla="*/ 2756 w 3426"/>
                <a:gd name="T53" fmla="*/ 0 h 703"/>
                <a:gd name="T54" fmla="*/ 2870 w 3426"/>
                <a:gd name="T55" fmla="*/ 0 h 703"/>
                <a:gd name="T56" fmla="*/ 2981 w 3426"/>
                <a:gd name="T57" fmla="*/ 0 h 703"/>
                <a:gd name="T58" fmla="*/ 3092 w 3426"/>
                <a:gd name="T59" fmla="*/ 0 h 703"/>
                <a:gd name="T60" fmla="*/ 3204 w 3426"/>
                <a:gd name="T61" fmla="*/ 0 h 703"/>
                <a:gd name="T62" fmla="*/ 3315 w 3426"/>
                <a:gd name="T63" fmla="*/ 0 h 703"/>
                <a:gd name="T64" fmla="*/ 3426 w 3426"/>
                <a:gd name="T65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6" h="703">
                  <a:moveTo>
                    <a:pt x="0" y="703"/>
                  </a:moveTo>
                  <a:lnTo>
                    <a:pt x="105" y="703"/>
                  </a:lnTo>
                  <a:lnTo>
                    <a:pt x="211" y="703"/>
                  </a:lnTo>
                  <a:lnTo>
                    <a:pt x="316" y="703"/>
                  </a:lnTo>
                  <a:lnTo>
                    <a:pt x="422" y="703"/>
                  </a:lnTo>
                  <a:lnTo>
                    <a:pt x="527" y="703"/>
                  </a:lnTo>
                  <a:lnTo>
                    <a:pt x="633" y="703"/>
                  </a:lnTo>
                  <a:lnTo>
                    <a:pt x="739" y="703"/>
                  </a:lnTo>
                  <a:lnTo>
                    <a:pt x="844" y="703"/>
                  </a:lnTo>
                  <a:lnTo>
                    <a:pt x="944" y="615"/>
                  </a:lnTo>
                  <a:lnTo>
                    <a:pt x="1044" y="529"/>
                  </a:lnTo>
                  <a:lnTo>
                    <a:pt x="1144" y="441"/>
                  </a:lnTo>
                  <a:lnTo>
                    <a:pt x="1244" y="353"/>
                  </a:lnTo>
                  <a:lnTo>
                    <a:pt x="1343" y="265"/>
                  </a:lnTo>
                  <a:lnTo>
                    <a:pt x="1443" y="176"/>
                  </a:lnTo>
                  <a:lnTo>
                    <a:pt x="1543" y="88"/>
                  </a:lnTo>
                  <a:lnTo>
                    <a:pt x="1643" y="0"/>
                  </a:lnTo>
                  <a:lnTo>
                    <a:pt x="1754" y="0"/>
                  </a:lnTo>
                  <a:lnTo>
                    <a:pt x="1866" y="0"/>
                  </a:lnTo>
                  <a:lnTo>
                    <a:pt x="1977" y="0"/>
                  </a:lnTo>
                  <a:lnTo>
                    <a:pt x="2088" y="0"/>
                  </a:lnTo>
                  <a:lnTo>
                    <a:pt x="2200" y="0"/>
                  </a:lnTo>
                  <a:lnTo>
                    <a:pt x="2311" y="0"/>
                  </a:lnTo>
                  <a:lnTo>
                    <a:pt x="2422" y="0"/>
                  </a:lnTo>
                  <a:lnTo>
                    <a:pt x="2534" y="0"/>
                  </a:lnTo>
                  <a:lnTo>
                    <a:pt x="2645" y="0"/>
                  </a:lnTo>
                  <a:lnTo>
                    <a:pt x="2756" y="0"/>
                  </a:lnTo>
                  <a:lnTo>
                    <a:pt x="2870" y="0"/>
                  </a:lnTo>
                  <a:lnTo>
                    <a:pt x="2981" y="0"/>
                  </a:lnTo>
                  <a:lnTo>
                    <a:pt x="3092" y="0"/>
                  </a:lnTo>
                  <a:lnTo>
                    <a:pt x="3204" y="0"/>
                  </a:lnTo>
                  <a:lnTo>
                    <a:pt x="3315" y="0"/>
                  </a:lnTo>
                  <a:lnTo>
                    <a:pt x="3426" y="0"/>
                  </a:lnTo>
                </a:path>
              </a:pathLst>
            </a:custGeom>
            <a:noFill/>
            <a:ln w="3175">
              <a:solidFill>
                <a:srgbClr val="C527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3" name="Freeform 45"/>
            <p:cNvSpPr>
              <a:spLocks/>
            </p:cNvSpPr>
            <p:nvPr/>
          </p:nvSpPr>
          <p:spPr bwMode="auto">
            <a:xfrm>
              <a:off x="1855788" y="1736109"/>
              <a:ext cx="5438775" cy="668456"/>
            </a:xfrm>
            <a:custGeom>
              <a:avLst/>
              <a:gdLst>
                <a:gd name="T0" fmla="*/ 0 w 3426"/>
                <a:gd name="T1" fmla="*/ 575 h 575"/>
                <a:gd name="T2" fmla="*/ 105 w 3426"/>
                <a:gd name="T3" fmla="*/ 575 h 575"/>
                <a:gd name="T4" fmla="*/ 211 w 3426"/>
                <a:gd name="T5" fmla="*/ 575 h 575"/>
                <a:gd name="T6" fmla="*/ 316 w 3426"/>
                <a:gd name="T7" fmla="*/ 575 h 575"/>
                <a:gd name="T8" fmla="*/ 422 w 3426"/>
                <a:gd name="T9" fmla="*/ 575 h 575"/>
                <a:gd name="T10" fmla="*/ 527 w 3426"/>
                <a:gd name="T11" fmla="*/ 575 h 575"/>
                <a:gd name="T12" fmla="*/ 633 w 3426"/>
                <a:gd name="T13" fmla="*/ 575 h 575"/>
                <a:gd name="T14" fmla="*/ 739 w 3426"/>
                <a:gd name="T15" fmla="*/ 575 h 575"/>
                <a:gd name="T16" fmla="*/ 844 w 3426"/>
                <a:gd name="T17" fmla="*/ 575 h 575"/>
                <a:gd name="T18" fmla="*/ 944 w 3426"/>
                <a:gd name="T19" fmla="*/ 504 h 575"/>
                <a:gd name="T20" fmla="*/ 1044 w 3426"/>
                <a:gd name="T21" fmla="*/ 431 h 575"/>
                <a:gd name="T22" fmla="*/ 1144 w 3426"/>
                <a:gd name="T23" fmla="*/ 360 h 575"/>
                <a:gd name="T24" fmla="*/ 1244 w 3426"/>
                <a:gd name="T25" fmla="*/ 287 h 575"/>
                <a:gd name="T26" fmla="*/ 1343 w 3426"/>
                <a:gd name="T27" fmla="*/ 217 h 575"/>
                <a:gd name="T28" fmla="*/ 1443 w 3426"/>
                <a:gd name="T29" fmla="*/ 144 h 575"/>
                <a:gd name="T30" fmla="*/ 1543 w 3426"/>
                <a:gd name="T31" fmla="*/ 71 h 575"/>
                <a:gd name="T32" fmla="*/ 1643 w 3426"/>
                <a:gd name="T33" fmla="*/ 0 h 575"/>
                <a:gd name="T34" fmla="*/ 1754 w 3426"/>
                <a:gd name="T35" fmla="*/ 0 h 575"/>
                <a:gd name="T36" fmla="*/ 1866 w 3426"/>
                <a:gd name="T37" fmla="*/ 0 h 575"/>
                <a:gd name="T38" fmla="*/ 1977 w 3426"/>
                <a:gd name="T39" fmla="*/ 0 h 575"/>
                <a:gd name="T40" fmla="*/ 2088 w 3426"/>
                <a:gd name="T41" fmla="*/ 0 h 575"/>
                <a:gd name="T42" fmla="*/ 2200 w 3426"/>
                <a:gd name="T43" fmla="*/ 0 h 575"/>
                <a:gd name="T44" fmla="*/ 2311 w 3426"/>
                <a:gd name="T45" fmla="*/ 0 h 575"/>
                <a:gd name="T46" fmla="*/ 2422 w 3426"/>
                <a:gd name="T47" fmla="*/ 0 h 575"/>
                <a:gd name="T48" fmla="*/ 2534 w 3426"/>
                <a:gd name="T49" fmla="*/ 0 h 575"/>
                <a:gd name="T50" fmla="*/ 2645 w 3426"/>
                <a:gd name="T51" fmla="*/ 0 h 575"/>
                <a:gd name="T52" fmla="*/ 2756 w 3426"/>
                <a:gd name="T53" fmla="*/ 0 h 575"/>
                <a:gd name="T54" fmla="*/ 2870 w 3426"/>
                <a:gd name="T55" fmla="*/ 0 h 575"/>
                <a:gd name="T56" fmla="*/ 2981 w 3426"/>
                <a:gd name="T57" fmla="*/ 0 h 575"/>
                <a:gd name="T58" fmla="*/ 3092 w 3426"/>
                <a:gd name="T59" fmla="*/ 0 h 575"/>
                <a:gd name="T60" fmla="*/ 3204 w 3426"/>
                <a:gd name="T61" fmla="*/ 0 h 575"/>
                <a:gd name="T62" fmla="*/ 3315 w 3426"/>
                <a:gd name="T63" fmla="*/ 0 h 575"/>
                <a:gd name="T64" fmla="*/ 3426 w 3426"/>
                <a:gd name="T6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6" h="575">
                  <a:moveTo>
                    <a:pt x="0" y="575"/>
                  </a:moveTo>
                  <a:lnTo>
                    <a:pt x="105" y="575"/>
                  </a:lnTo>
                  <a:lnTo>
                    <a:pt x="211" y="575"/>
                  </a:lnTo>
                  <a:lnTo>
                    <a:pt x="316" y="575"/>
                  </a:lnTo>
                  <a:lnTo>
                    <a:pt x="422" y="575"/>
                  </a:lnTo>
                  <a:lnTo>
                    <a:pt x="527" y="575"/>
                  </a:lnTo>
                  <a:lnTo>
                    <a:pt x="633" y="575"/>
                  </a:lnTo>
                  <a:lnTo>
                    <a:pt x="739" y="575"/>
                  </a:lnTo>
                  <a:lnTo>
                    <a:pt x="844" y="575"/>
                  </a:lnTo>
                  <a:lnTo>
                    <a:pt x="944" y="504"/>
                  </a:lnTo>
                  <a:lnTo>
                    <a:pt x="1044" y="431"/>
                  </a:lnTo>
                  <a:lnTo>
                    <a:pt x="1144" y="360"/>
                  </a:lnTo>
                  <a:lnTo>
                    <a:pt x="1244" y="287"/>
                  </a:lnTo>
                  <a:lnTo>
                    <a:pt x="1343" y="217"/>
                  </a:lnTo>
                  <a:lnTo>
                    <a:pt x="1443" y="144"/>
                  </a:lnTo>
                  <a:lnTo>
                    <a:pt x="1543" y="71"/>
                  </a:lnTo>
                  <a:lnTo>
                    <a:pt x="1643" y="0"/>
                  </a:lnTo>
                  <a:lnTo>
                    <a:pt x="1754" y="0"/>
                  </a:lnTo>
                  <a:lnTo>
                    <a:pt x="1866" y="0"/>
                  </a:lnTo>
                  <a:lnTo>
                    <a:pt x="1977" y="0"/>
                  </a:lnTo>
                  <a:lnTo>
                    <a:pt x="2088" y="0"/>
                  </a:lnTo>
                  <a:lnTo>
                    <a:pt x="2200" y="0"/>
                  </a:lnTo>
                  <a:lnTo>
                    <a:pt x="2311" y="0"/>
                  </a:lnTo>
                  <a:lnTo>
                    <a:pt x="2422" y="0"/>
                  </a:lnTo>
                  <a:lnTo>
                    <a:pt x="2534" y="0"/>
                  </a:lnTo>
                  <a:lnTo>
                    <a:pt x="2645" y="0"/>
                  </a:lnTo>
                  <a:lnTo>
                    <a:pt x="2756" y="0"/>
                  </a:lnTo>
                  <a:lnTo>
                    <a:pt x="2870" y="0"/>
                  </a:lnTo>
                  <a:lnTo>
                    <a:pt x="2981" y="0"/>
                  </a:lnTo>
                  <a:lnTo>
                    <a:pt x="3092" y="0"/>
                  </a:lnTo>
                  <a:lnTo>
                    <a:pt x="3204" y="0"/>
                  </a:lnTo>
                  <a:lnTo>
                    <a:pt x="3315" y="0"/>
                  </a:lnTo>
                  <a:lnTo>
                    <a:pt x="3426" y="0"/>
                  </a:lnTo>
                </a:path>
              </a:pathLst>
            </a:custGeom>
            <a:noFill/>
            <a:ln w="3175">
              <a:solidFill>
                <a:srgbClr val="B42C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4" name="Freeform 46"/>
            <p:cNvSpPr>
              <a:spLocks/>
            </p:cNvSpPr>
            <p:nvPr/>
          </p:nvSpPr>
          <p:spPr bwMode="auto">
            <a:xfrm>
              <a:off x="1855788" y="1925601"/>
              <a:ext cx="5438775" cy="518490"/>
            </a:xfrm>
            <a:custGeom>
              <a:avLst/>
              <a:gdLst>
                <a:gd name="T0" fmla="*/ 0 w 3426"/>
                <a:gd name="T1" fmla="*/ 446 h 446"/>
                <a:gd name="T2" fmla="*/ 105 w 3426"/>
                <a:gd name="T3" fmla="*/ 446 h 446"/>
                <a:gd name="T4" fmla="*/ 211 w 3426"/>
                <a:gd name="T5" fmla="*/ 446 h 446"/>
                <a:gd name="T6" fmla="*/ 316 w 3426"/>
                <a:gd name="T7" fmla="*/ 446 h 446"/>
                <a:gd name="T8" fmla="*/ 422 w 3426"/>
                <a:gd name="T9" fmla="*/ 446 h 446"/>
                <a:gd name="T10" fmla="*/ 527 w 3426"/>
                <a:gd name="T11" fmla="*/ 446 h 446"/>
                <a:gd name="T12" fmla="*/ 633 w 3426"/>
                <a:gd name="T13" fmla="*/ 446 h 446"/>
                <a:gd name="T14" fmla="*/ 739 w 3426"/>
                <a:gd name="T15" fmla="*/ 446 h 446"/>
                <a:gd name="T16" fmla="*/ 844 w 3426"/>
                <a:gd name="T17" fmla="*/ 446 h 446"/>
                <a:gd name="T18" fmla="*/ 944 w 3426"/>
                <a:gd name="T19" fmla="*/ 391 h 446"/>
                <a:gd name="T20" fmla="*/ 1044 w 3426"/>
                <a:gd name="T21" fmla="*/ 335 h 446"/>
                <a:gd name="T22" fmla="*/ 1144 w 3426"/>
                <a:gd name="T23" fmla="*/ 280 h 446"/>
                <a:gd name="T24" fmla="*/ 1244 w 3426"/>
                <a:gd name="T25" fmla="*/ 224 h 446"/>
                <a:gd name="T26" fmla="*/ 1343 w 3426"/>
                <a:gd name="T27" fmla="*/ 167 h 446"/>
                <a:gd name="T28" fmla="*/ 1443 w 3426"/>
                <a:gd name="T29" fmla="*/ 111 h 446"/>
                <a:gd name="T30" fmla="*/ 1543 w 3426"/>
                <a:gd name="T31" fmla="*/ 55 h 446"/>
                <a:gd name="T32" fmla="*/ 1643 w 3426"/>
                <a:gd name="T33" fmla="*/ 0 h 446"/>
                <a:gd name="T34" fmla="*/ 1754 w 3426"/>
                <a:gd name="T35" fmla="*/ 0 h 446"/>
                <a:gd name="T36" fmla="*/ 1866 w 3426"/>
                <a:gd name="T37" fmla="*/ 0 h 446"/>
                <a:gd name="T38" fmla="*/ 1977 w 3426"/>
                <a:gd name="T39" fmla="*/ 0 h 446"/>
                <a:gd name="T40" fmla="*/ 2088 w 3426"/>
                <a:gd name="T41" fmla="*/ 0 h 446"/>
                <a:gd name="T42" fmla="*/ 2200 w 3426"/>
                <a:gd name="T43" fmla="*/ 0 h 446"/>
                <a:gd name="T44" fmla="*/ 2311 w 3426"/>
                <a:gd name="T45" fmla="*/ 0 h 446"/>
                <a:gd name="T46" fmla="*/ 2422 w 3426"/>
                <a:gd name="T47" fmla="*/ 0 h 446"/>
                <a:gd name="T48" fmla="*/ 2534 w 3426"/>
                <a:gd name="T49" fmla="*/ 0 h 446"/>
                <a:gd name="T50" fmla="*/ 2645 w 3426"/>
                <a:gd name="T51" fmla="*/ 0 h 446"/>
                <a:gd name="T52" fmla="*/ 2756 w 3426"/>
                <a:gd name="T53" fmla="*/ 0 h 446"/>
                <a:gd name="T54" fmla="*/ 2870 w 3426"/>
                <a:gd name="T55" fmla="*/ 0 h 446"/>
                <a:gd name="T56" fmla="*/ 2981 w 3426"/>
                <a:gd name="T57" fmla="*/ 0 h 446"/>
                <a:gd name="T58" fmla="*/ 3092 w 3426"/>
                <a:gd name="T59" fmla="*/ 0 h 446"/>
                <a:gd name="T60" fmla="*/ 3204 w 3426"/>
                <a:gd name="T61" fmla="*/ 0 h 446"/>
                <a:gd name="T62" fmla="*/ 3315 w 3426"/>
                <a:gd name="T63" fmla="*/ 0 h 446"/>
                <a:gd name="T64" fmla="*/ 3426 w 3426"/>
                <a:gd name="T65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6" h="446">
                  <a:moveTo>
                    <a:pt x="0" y="446"/>
                  </a:moveTo>
                  <a:lnTo>
                    <a:pt x="105" y="446"/>
                  </a:lnTo>
                  <a:lnTo>
                    <a:pt x="211" y="446"/>
                  </a:lnTo>
                  <a:lnTo>
                    <a:pt x="316" y="446"/>
                  </a:lnTo>
                  <a:lnTo>
                    <a:pt x="422" y="446"/>
                  </a:lnTo>
                  <a:lnTo>
                    <a:pt x="527" y="446"/>
                  </a:lnTo>
                  <a:lnTo>
                    <a:pt x="633" y="446"/>
                  </a:lnTo>
                  <a:lnTo>
                    <a:pt x="739" y="446"/>
                  </a:lnTo>
                  <a:lnTo>
                    <a:pt x="844" y="446"/>
                  </a:lnTo>
                  <a:lnTo>
                    <a:pt x="944" y="391"/>
                  </a:lnTo>
                  <a:lnTo>
                    <a:pt x="1044" y="335"/>
                  </a:lnTo>
                  <a:lnTo>
                    <a:pt x="1144" y="280"/>
                  </a:lnTo>
                  <a:lnTo>
                    <a:pt x="1244" y="224"/>
                  </a:lnTo>
                  <a:lnTo>
                    <a:pt x="1343" y="167"/>
                  </a:lnTo>
                  <a:lnTo>
                    <a:pt x="1443" y="111"/>
                  </a:lnTo>
                  <a:lnTo>
                    <a:pt x="1543" y="55"/>
                  </a:lnTo>
                  <a:lnTo>
                    <a:pt x="1643" y="0"/>
                  </a:lnTo>
                  <a:lnTo>
                    <a:pt x="1754" y="0"/>
                  </a:lnTo>
                  <a:lnTo>
                    <a:pt x="1866" y="0"/>
                  </a:lnTo>
                  <a:lnTo>
                    <a:pt x="1977" y="0"/>
                  </a:lnTo>
                  <a:lnTo>
                    <a:pt x="2088" y="0"/>
                  </a:lnTo>
                  <a:lnTo>
                    <a:pt x="2200" y="0"/>
                  </a:lnTo>
                  <a:lnTo>
                    <a:pt x="2311" y="0"/>
                  </a:lnTo>
                  <a:lnTo>
                    <a:pt x="2422" y="0"/>
                  </a:lnTo>
                  <a:lnTo>
                    <a:pt x="2534" y="0"/>
                  </a:lnTo>
                  <a:lnTo>
                    <a:pt x="2645" y="0"/>
                  </a:lnTo>
                  <a:lnTo>
                    <a:pt x="2756" y="0"/>
                  </a:lnTo>
                  <a:lnTo>
                    <a:pt x="2870" y="0"/>
                  </a:lnTo>
                  <a:lnTo>
                    <a:pt x="2981" y="0"/>
                  </a:lnTo>
                  <a:lnTo>
                    <a:pt x="3092" y="0"/>
                  </a:lnTo>
                  <a:lnTo>
                    <a:pt x="3204" y="0"/>
                  </a:lnTo>
                  <a:lnTo>
                    <a:pt x="3315" y="0"/>
                  </a:lnTo>
                  <a:lnTo>
                    <a:pt x="3426" y="0"/>
                  </a:lnTo>
                </a:path>
              </a:pathLst>
            </a:custGeom>
            <a:noFill/>
            <a:ln w="3175">
              <a:solidFill>
                <a:srgbClr val="9F2A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5" name="Freeform 47"/>
            <p:cNvSpPr>
              <a:spLocks/>
            </p:cNvSpPr>
            <p:nvPr/>
          </p:nvSpPr>
          <p:spPr bwMode="auto">
            <a:xfrm>
              <a:off x="1855788" y="2112769"/>
              <a:ext cx="5438775" cy="372010"/>
            </a:xfrm>
            <a:custGeom>
              <a:avLst/>
              <a:gdLst>
                <a:gd name="T0" fmla="*/ 0 w 3426"/>
                <a:gd name="T1" fmla="*/ 320 h 320"/>
                <a:gd name="T2" fmla="*/ 105 w 3426"/>
                <a:gd name="T3" fmla="*/ 320 h 320"/>
                <a:gd name="T4" fmla="*/ 211 w 3426"/>
                <a:gd name="T5" fmla="*/ 320 h 320"/>
                <a:gd name="T6" fmla="*/ 316 w 3426"/>
                <a:gd name="T7" fmla="*/ 320 h 320"/>
                <a:gd name="T8" fmla="*/ 422 w 3426"/>
                <a:gd name="T9" fmla="*/ 320 h 320"/>
                <a:gd name="T10" fmla="*/ 527 w 3426"/>
                <a:gd name="T11" fmla="*/ 320 h 320"/>
                <a:gd name="T12" fmla="*/ 633 w 3426"/>
                <a:gd name="T13" fmla="*/ 320 h 320"/>
                <a:gd name="T14" fmla="*/ 739 w 3426"/>
                <a:gd name="T15" fmla="*/ 320 h 320"/>
                <a:gd name="T16" fmla="*/ 844 w 3426"/>
                <a:gd name="T17" fmla="*/ 320 h 320"/>
                <a:gd name="T18" fmla="*/ 944 w 3426"/>
                <a:gd name="T19" fmla="*/ 282 h 320"/>
                <a:gd name="T20" fmla="*/ 1044 w 3426"/>
                <a:gd name="T21" fmla="*/ 241 h 320"/>
                <a:gd name="T22" fmla="*/ 1144 w 3426"/>
                <a:gd name="T23" fmla="*/ 201 h 320"/>
                <a:gd name="T24" fmla="*/ 1244 w 3426"/>
                <a:gd name="T25" fmla="*/ 161 h 320"/>
                <a:gd name="T26" fmla="*/ 1343 w 3426"/>
                <a:gd name="T27" fmla="*/ 121 h 320"/>
                <a:gd name="T28" fmla="*/ 1443 w 3426"/>
                <a:gd name="T29" fmla="*/ 80 h 320"/>
                <a:gd name="T30" fmla="*/ 1543 w 3426"/>
                <a:gd name="T31" fmla="*/ 40 h 320"/>
                <a:gd name="T32" fmla="*/ 1643 w 3426"/>
                <a:gd name="T33" fmla="*/ 0 h 320"/>
                <a:gd name="T34" fmla="*/ 1754 w 3426"/>
                <a:gd name="T35" fmla="*/ 0 h 320"/>
                <a:gd name="T36" fmla="*/ 1866 w 3426"/>
                <a:gd name="T37" fmla="*/ 0 h 320"/>
                <a:gd name="T38" fmla="*/ 1977 w 3426"/>
                <a:gd name="T39" fmla="*/ 0 h 320"/>
                <a:gd name="T40" fmla="*/ 2088 w 3426"/>
                <a:gd name="T41" fmla="*/ 0 h 320"/>
                <a:gd name="T42" fmla="*/ 2200 w 3426"/>
                <a:gd name="T43" fmla="*/ 0 h 320"/>
                <a:gd name="T44" fmla="*/ 2311 w 3426"/>
                <a:gd name="T45" fmla="*/ 0 h 320"/>
                <a:gd name="T46" fmla="*/ 2422 w 3426"/>
                <a:gd name="T47" fmla="*/ 0 h 320"/>
                <a:gd name="T48" fmla="*/ 2534 w 3426"/>
                <a:gd name="T49" fmla="*/ 0 h 320"/>
                <a:gd name="T50" fmla="*/ 2645 w 3426"/>
                <a:gd name="T51" fmla="*/ 0 h 320"/>
                <a:gd name="T52" fmla="*/ 2756 w 3426"/>
                <a:gd name="T53" fmla="*/ 0 h 320"/>
                <a:gd name="T54" fmla="*/ 2870 w 3426"/>
                <a:gd name="T55" fmla="*/ 0 h 320"/>
                <a:gd name="T56" fmla="*/ 2981 w 3426"/>
                <a:gd name="T57" fmla="*/ 0 h 320"/>
                <a:gd name="T58" fmla="*/ 3092 w 3426"/>
                <a:gd name="T59" fmla="*/ 0 h 320"/>
                <a:gd name="T60" fmla="*/ 3204 w 3426"/>
                <a:gd name="T61" fmla="*/ 0 h 320"/>
                <a:gd name="T62" fmla="*/ 3315 w 3426"/>
                <a:gd name="T63" fmla="*/ 0 h 320"/>
                <a:gd name="T64" fmla="*/ 3426 w 3426"/>
                <a:gd name="T6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6" h="320">
                  <a:moveTo>
                    <a:pt x="0" y="320"/>
                  </a:moveTo>
                  <a:lnTo>
                    <a:pt x="105" y="320"/>
                  </a:lnTo>
                  <a:lnTo>
                    <a:pt x="211" y="320"/>
                  </a:lnTo>
                  <a:lnTo>
                    <a:pt x="316" y="320"/>
                  </a:lnTo>
                  <a:lnTo>
                    <a:pt x="422" y="320"/>
                  </a:lnTo>
                  <a:lnTo>
                    <a:pt x="527" y="320"/>
                  </a:lnTo>
                  <a:lnTo>
                    <a:pt x="633" y="320"/>
                  </a:lnTo>
                  <a:lnTo>
                    <a:pt x="739" y="320"/>
                  </a:lnTo>
                  <a:lnTo>
                    <a:pt x="844" y="320"/>
                  </a:lnTo>
                  <a:lnTo>
                    <a:pt x="944" y="282"/>
                  </a:lnTo>
                  <a:lnTo>
                    <a:pt x="1044" y="241"/>
                  </a:lnTo>
                  <a:lnTo>
                    <a:pt x="1144" y="201"/>
                  </a:lnTo>
                  <a:lnTo>
                    <a:pt x="1244" y="161"/>
                  </a:lnTo>
                  <a:lnTo>
                    <a:pt x="1343" y="121"/>
                  </a:lnTo>
                  <a:lnTo>
                    <a:pt x="1443" y="80"/>
                  </a:lnTo>
                  <a:lnTo>
                    <a:pt x="1543" y="40"/>
                  </a:lnTo>
                  <a:lnTo>
                    <a:pt x="1643" y="0"/>
                  </a:lnTo>
                  <a:lnTo>
                    <a:pt x="1754" y="0"/>
                  </a:lnTo>
                  <a:lnTo>
                    <a:pt x="1866" y="0"/>
                  </a:lnTo>
                  <a:lnTo>
                    <a:pt x="1977" y="0"/>
                  </a:lnTo>
                  <a:lnTo>
                    <a:pt x="2088" y="0"/>
                  </a:lnTo>
                  <a:lnTo>
                    <a:pt x="2200" y="0"/>
                  </a:lnTo>
                  <a:lnTo>
                    <a:pt x="2311" y="0"/>
                  </a:lnTo>
                  <a:lnTo>
                    <a:pt x="2422" y="0"/>
                  </a:lnTo>
                  <a:lnTo>
                    <a:pt x="2534" y="0"/>
                  </a:lnTo>
                  <a:lnTo>
                    <a:pt x="2645" y="0"/>
                  </a:lnTo>
                  <a:lnTo>
                    <a:pt x="2756" y="0"/>
                  </a:lnTo>
                  <a:lnTo>
                    <a:pt x="2870" y="0"/>
                  </a:lnTo>
                  <a:lnTo>
                    <a:pt x="2981" y="0"/>
                  </a:lnTo>
                  <a:lnTo>
                    <a:pt x="3092" y="0"/>
                  </a:lnTo>
                  <a:lnTo>
                    <a:pt x="3204" y="0"/>
                  </a:lnTo>
                  <a:lnTo>
                    <a:pt x="3315" y="0"/>
                  </a:lnTo>
                  <a:lnTo>
                    <a:pt x="3426" y="0"/>
                  </a:lnTo>
                </a:path>
              </a:pathLst>
            </a:custGeom>
            <a:noFill/>
            <a:ln w="3175">
              <a:solidFill>
                <a:srgbClr val="80328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1857376" y="2302262"/>
              <a:ext cx="5437188" cy="222044"/>
            </a:xfrm>
            <a:custGeom>
              <a:avLst/>
              <a:gdLst>
                <a:gd name="T0" fmla="*/ 0 w 3425"/>
                <a:gd name="T1" fmla="*/ 191 h 191"/>
                <a:gd name="T2" fmla="*/ 104 w 3425"/>
                <a:gd name="T3" fmla="*/ 191 h 191"/>
                <a:gd name="T4" fmla="*/ 210 w 3425"/>
                <a:gd name="T5" fmla="*/ 191 h 191"/>
                <a:gd name="T6" fmla="*/ 315 w 3425"/>
                <a:gd name="T7" fmla="*/ 191 h 191"/>
                <a:gd name="T8" fmla="*/ 421 w 3425"/>
                <a:gd name="T9" fmla="*/ 191 h 191"/>
                <a:gd name="T10" fmla="*/ 526 w 3425"/>
                <a:gd name="T11" fmla="*/ 191 h 191"/>
                <a:gd name="T12" fmla="*/ 632 w 3425"/>
                <a:gd name="T13" fmla="*/ 191 h 191"/>
                <a:gd name="T14" fmla="*/ 738 w 3425"/>
                <a:gd name="T15" fmla="*/ 191 h 191"/>
                <a:gd name="T16" fmla="*/ 843 w 3425"/>
                <a:gd name="T17" fmla="*/ 191 h 191"/>
                <a:gd name="T18" fmla="*/ 943 w 3425"/>
                <a:gd name="T19" fmla="*/ 168 h 191"/>
                <a:gd name="T20" fmla="*/ 1043 w 3425"/>
                <a:gd name="T21" fmla="*/ 143 h 191"/>
                <a:gd name="T22" fmla="*/ 1143 w 3425"/>
                <a:gd name="T23" fmla="*/ 120 h 191"/>
                <a:gd name="T24" fmla="*/ 1243 w 3425"/>
                <a:gd name="T25" fmla="*/ 96 h 191"/>
                <a:gd name="T26" fmla="*/ 1342 w 3425"/>
                <a:gd name="T27" fmla="*/ 73 h 191"/>
                <a:gd name="T28" fmla="*/ 1442 w 3425"/>
                <a:gd name="T29" fmla="*/ 48 h 191"/>
                <a:gd name="T30" fmla="*/ 1542 w 3425"/>
                <a:gd name="T31" fmla="*/ 25 h 191"/>
                <a:gd name="T32" fmla="*/ 1642 w 3425"/>
                <a:gd name="T33" fmla="*/ 0 h 191"/>
                <a:gd name="T34" fmla="*/ 1753 w 3425"/>
                <a:gd name="T35" fmla="*/ 0 h 191"/>
                <a:gd name="T36" fmla="*/ 1865 w 3425"/>
                <a:gd name="T37" fmla="*/ 0 h 191"/>
                <a:gd name="T38" fmla="*/ 1976 w 3425"/>
                <a:gd name="T39" fmla="*/ 0 h 191"/>
                <a:gd name="T40" fmla="*/ 2087 w 3425"/>
                <a:gd name="T41" fmla="*/ 0 h 191"/>
                <a:gd name="T42" fmla="*/ 2199 w 3425"/>
                <a:gd name="T43" fmla="*/ 0 h 191"/>
                <a:gd name="T44" fmla="*/ 2310 w 3425"/>
                <a:gd name="T45" fmla="*/ 0 h 191"/>
                <a:gd name="T46" fmla="*/ 2421 w 3425"/>
                <a:gd name="T47" fmla="*/ 0 h 191"/>
                <a:gd name="T48" fmla="*/ 2533 w 3425"/>
                <a:gd name="T49" fmla="*/ 0 h 191"/>
                <a:gd name="T50" fmla="*/ 2644 w 3425"/>
                <a:gd name="T51" fmla="*/ 0 h 191"/>
                <a:gd name="T52" fmla="*/ 2755 w 3425"/>
                <a:gd name="T53" fmla="*/ 0 h 191"/>
                <a:gd name="T54" fmla="*/ 2869 w 3425"/>
                <a:gd name="T55" fmla="*/ 0 h 191"/>
                <a:gd name="T56" fmla="*/ 2980 w 3425"/>
                <a:gd name="T57" fmla="*/ 0 h 191"/>
                <a:gd name="T58" fmla="*/ 3091 w 3425"/>
                <a:gd name="T59" fmla="*/ 0 h 191"/>
                <a:gd name="T60" fmla="*/ 3203 w 3425"/>
                <a:gd name="T61" fmla="*/ 0 h 191"/>
                <a:gd name="T62" fmla="*/ 3314 w 3425"/>
                <a:gd name="T63" fmla="*/ 0 h 191"/>
                <a:gd name="T64" fmla="*/ 3425 w 3425"/>
                <a:gd name="T6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5" h="191">
                  <a:moveTo>
                    <a:pt x="0" y="191"/>
                  </a:moveTo>
                  <a:lnTo>
                    <a:pt x="104" y="191"/>
                  </a:lnTo>
                  <a:lnTo>
                    <a:pt x="210" y="191"/>
                  </a:lnTo>
                  <a:lnTo>
                    <a:pt x="315" y="191"/>
                  </a:lnTo>
                  <a:lnTo>
                    <a:pt x="421" y="191"/>
                  </a:lnTo>
                  <a:lnTo>
                    <a:pt x="526" y="191"/>
                  </a:lnTo>
                  <a:lnTo>
                    <a:pt x="632" y="191"/>
                  </a:lnTo>
                  <a:lnTo>
                    <a:pt x="738" y="191"/>
                  </a:lnTo>
                  <a:lnTo>
                    <a:pt x="843" y="191"/>
                  </a:lnTo>
                  <a:lnTo>
                    <a:pt x="943" y="168"/>
                  </a:lnTo>
                  <a:lnTo>
                    <a:pt x="1043" y="143"/>
                  </a:lnTo>
                  <a:lnTo>
                    <a:pt x="1143" y="120"/>
                  </a:lnTo>
                  <a:lnTo>
                    <a:pt x="1243" y="96"/>
                  </a:lnTo>
                  <a:lnTo>
                    <a:pt x="1342" y="73"/>
                  </a:lnTo>
                  <a:lnTo>
                    <a:pt x="1442" y="48"/>
                  </a:lnTo>
                  <a:lnTo>
                    <a:pt x="1542" y="25"/>
                  </a:lnTo>
                  <a:lnTo>
                    <a:pt x="1642" y="0"/>
                  </a:lnTo>
                  <a:lnTo>
                    <a:pt x="1753" y="0"/>
                  </a:lnTo>
                  <a:lnTo>
                    <a:pt x="1865" y="0"/>
                  </a:lnTo>
                  <a:lnTo>
                    <a:pt x="1976" y="0"/>
                  </a:lnTo>
                  <a:lnTo>
                    <a:pt x="2087" y="0"/>
                  </a:lnTo>
                  <a:lnTo>
                    <a:pt x="2199" y="0"/>
                  </a:lnTo>
                  <a:lnTo>
                    <a:pt x="2310" y="0"/>
                  </a:lnTo>
                  <a:lnTo>
                    <a:pt x="2421" y="0"/>
                  </a:lnTo>
                  <a:lnTo>
                    <a:pt x="2533" y="0"/>
                  </a:lnTo>
                  <a:lnTo>
                    <a:pt x="2644" y="0"/>
                  </a:lnTo>
                  <a:lnTo>
                    <a:pt x="2755" y="0"/>
                  </a:lnTo>
                  <a:lnTo>
                    <a:pt x="2869" y="0"/>
                  </a:lnTo>
                  <a:lnTo>
                    <a:pt x="2980" y="0"/>
                  </a:lnTo>
                  <a:lnTo>
                    <a:pt x="3091" y="0"/>
                  </a:lnTo>
                  <a:lnTo>
                    <a:pt x="3203" y="0"/>
                  </a:lnTo>
                  <a:lnTo>
                    <a:pt x="3314" y="0"/>
                  </a:lnTo>
                  <a:lnTo>
                    <a:pt x="3425" y="0"/>
                  </a:lnTo>
                </a:path>
              </a:pathLst>
            </a:custGeom>
            <a:noFill/>
            <a:ln w="6350">
              <a:solidFill>
                <a:srgbClr val="5E348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7" name="Freeform 49"/>
            <p:cNvSpPr>
              <a:spLocks/>
            </p:cNvSpPr>
            <p:nvPr/>
          </p:nvSpPr>
          <p:spPr bwMode="auto">
            <a:xfrm>
              <a:off x="1857376" y="2491755"/>
              <a:ext cx="5437188" cy="73240"/>
            </a:xfrm>
            <a:custGeom>
              <a:avLst/>
              <a:gdLst>
                <a:gd name="T0" fmla="*/ 0 w 3425"/>
                <a:gd name="T1" fmla="*/ 63 h 63"/>
                <a:gd name="T2" fmla="*/ 106 w 3425"/>
                <a:gd name="T3" fmla="*/ 63 h 63"/>
                <a:gd name="T4" fmla="*/ 212 w 3425"/>
                <a:gd name="T5" fmla="*/ 63 h 63"/>
                <a:gd name="T6" fmla="*/ 315 w 3425"/>
                <a:gd name="T7" fmla="*/ 63 h 63"/>
                <a:gd name="T8" fmla="*/ 421 w 3425"/>
                <a:gd name="T9" fmla="*/ 63 h 63"/>
                <a:gd name="T10" fmla="*/ 526 w 3425"/>
                <a:gd name="T11" fmla="*/ 63 h 63"/>
                <a:gd name="T12" fmla="*/ 632 w 3425"/>
                <a:gd name="T13" fmla="*/ 63 h 63"/>
                <a:gd name="T14" fmla="*/ 738 w 3425"/>
                <a:gd name="T15" fmla="*/ 63 h 63"/>
                <a:gd name="T16" fmla="*/ 843 w 3425"/>
                <a:gd name="T17" fmla="*/ 63 h 63"/>
                <a:gd name="T18" fmla="*/ 943 w 3425"/>
                <a:gd name="T19" fmla="*/ 55 h 63"/>
                <a:gd name="T20" fmla="*/ 1043 w 3425"/>
                <a:gd name="T21" fmla="*/ 48 h 63"/>
                <a:gd name="T22" fmla="*/ 1143 w 3425"/>
                <a:gd name="T23" fmla="*/ 40 h 63"/>
                <a:gd name="T24" fmla="*/ 1243 w 3425"/>
                <a:gd name="T25" fmla="*/ 32 h 63"/>
                <a:gd name="T26" fmla="*/ 1342 w 3425"/>
                <a:gd name="T27" fmla="*/ 25 h 63"/>
                <a:gd name="T28" fmla="*/ 1442 w 3425"/>
                <a:gd name="T29" fmla="*/ 15 h 63"/>
                <a:gd name="T30" fmla="*/ 1542 w 3425"/>
                <a:gd name="T31" fmla="*/ 7 h 63"/>
                <a:gd name="T32" fmla="*/ 1642 w 3425"/>
                <a:gd name="T33" fmla="*/ 0 h 63"/>
                <a:gd name="T34" fmla="*/ 1753 w 3425"/>
                <a:gd name="T35" fmla="*/ 0 h 63"/>
                <a:gd name="T36" fmla="*/ 1865 w 3425"/>
                <a:gd name="T37" fmla="*/ 0 h 63"/>
                <a:gd name="T38" fmla="*/ 1976 w 3425"/>
                <a:gd name="T39" fmla="*/ 0 h 63"/>
                <a:gd name="T40" fmla="*/ 2087 w 3425"/>
                <a:gd name="T41" fmla="*/ 0 h 63"/>
                <a:gd name="T42" fmla="*/ 2199 w 3425"/>
                <a:gd name="T43" fmla="*/ 0 h 63"/>
                <a:gd name="T44" fmla="*/ 2310 w 3425"/>
                <a:gd name="T45" fmla="*/ 0 h 63"/>
                <a:gd name="T46" fmla="*/ 2421 w 3425"/>
                <a:gd name="T47" fmla="*/ 0 h 63"/>
                <a:gd name="T48" fmla="*/ 2533 w 3425"/>
                <a:gd name="T49" fmla="*/ 0 h 63"/>
                <a:gd name="T50" fmla="*/ 2644 w 3425"/>
                <a:gd name="T51" fmla="*/ 0 h 63"/>
                <a:gd name="T52" fmla="*/ 2755 w 3425"/>
                <a:gd name="T53" fmla="*/ 0 h 63"/>
                <a:gd name="T54" fmla="*/ 2869 w 3425"/>
                <a:gd name="T55" fmla="*/ 0 h 63"/>
                <a:gd name="T56" fmla="*/ 2980 w 3425"/>
                <a:gd name="T57" fmla="*/ 0 h 63"/>
                <a:gd name="T58" fmla="*/ 3091 w 3425"/>
                <a:gd name="T59" fmla="*/ 0 h 63"/>
                <a:gd name="T60" fmla="*/ 3203 w 3425"/>
                <a:gd name="T61" fmla="*/ 0 h 63"/>
                <a:gd name="T62" fmla="*/ 3314 w 3425"/>
                <a:gd name="T63" fmla="*/ 0 h 63"/>
                <a:gd name="T64" fmla="*/ 3425 w 3425"/>
                <a:gd name="T6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5" h="63">
                  <a:moveTo>
                    <a:pt x="0" y="63"/>
                  </a:moveTo>
                  <a:lnTo>
                    <a:pt x="106" y="63"/>
                  </a:lnTo>
                  <a:lnTo>
                    <a:pt x="212" y="63"/>
                  </a:lnTo>
                  <a:lnTo>
                    <a:pt x="315" y="63"/>
                  </a:lnTo>
                  <a:lnTo>
                    <a:pt x="421" y="63"/>
                  </a:lnTo>
                  <a:lnTo>
                    <a:pt x="526" y="63"/>
                  </a:lnTo>
                  <a:lnTo>
                    <a:pt x="632" y="63"/>
                  </a:lnTo>
                  <a:lnTo>
                    <a:pt x="738" y="63"/>
                  </a:lnTo>
                  <a:lnTo>
                    <a:pt x="843" y="63"/>
                  </a:lnTo>
                  <a:lnTo>
                    <a:pt x="943" y="55"/>
                  </a:lnTo>
                  <a:lnTo>
                    <a:pt x="1043" y="48"/>
                  </a:lnTo>
                  <a:lnTo>
                    <a:pt x="1143" y="40"/>
                  </a:lnTo>
                  <a:lnTo>
                    <a:pt x="1243" y="32"/>
                  </a:lnTo>
                  <a:lnTo>
                    <a:pt x="1342" y="25"/>
                  </a:lnTo>
                  <a:lnTo>
                    <a:pt x="1442" y="15"/>
                  </a:lnTo>
                  <a:lnTo>
                    <a:pt x="1542" y="7"/>
                  </a:lnTo>
                  <a:lnTo>
                    <a:pt x="1642" y="0"/>
                  </a:lnTo>
                  <a:lnTo>
                    <a:pt x="1753" y="0"/>
                  </a:lnTo>
                  <a:lnTo>
                    <a:pt x="1865" y="0"/>
                  </a:lnTo>
                  <a:lnTo>
                    <a:pt x="1976" y="0"/>
                  </a:lnTo>
                  <a:lnTo>
                    <a:pt x="2087" y="0"/>
                  </a:lnTo>
                  <a:lnTo>
                    <a:pt x="2199" y="0"/>
                  </a:lnTo>
                  <a:lnTo>
                    <a:pt x="2310" y="0"/>
                  </a:lnTo>
                  <a:lnTo>
                    <a:pt x="2421" y="0"/>
                  </a:lnTo>
                  <a:lnTo>
                    <a:pt x="2533" y="0"/>
                  </a:lnTo>
                  <a:lnTo>
                    <a:pt x="2644" y="0"/>
                  </a:lnTo>
                  <a:lnTo>
                    <a:pt x="2755" y="0"/>
                  </a:lnTo>
                  <a:lnTo>
                    <a:pt x="2869" y="0"/>
                  </a:lnTo>
                  <a:lnTo>
                    <a:pt x="2980" y="0"/>
                  </a:lnTo>
                  <a:lnTo>
                    <a:pt x="3091" y="0"/>
                  </a:lnTo>
                  <a:lnTo>
                    <a:pt x="3203" y="0"/>
                  </a:lnTo>
                  <a:lnTo>
                    <a:pt x="3314" y="0"/>
                  </a:lnTo>
                  <a:lnTo>
                    <a:pt x="3425" y="0"/>
                  </a:lnTo>
                </a:path>
              </a:pathLst>
            </a:custGeom>
            <a:noFill/>
            <a:ln w="6350">
              <a:solidFill>
                <a:srgbClr val="4736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8" name="Freeform 50"/>
            <p:cNvSpPr>
              <a:spLocks/>
            </p:cNvSpPr>
            <p:nvPr/>
          </p:nvSpPr>
          <p:spPr bwMode="auto">
            <a:xfrm>
              <a:off x="1857376" y="2604520"/>
              <a:ext cx="5437188" cy="75565"/>
            </a:xfrm>
            <a:custGeom>
              <a:avLst/>
              <a:gdLst>
                <a:gd name="T0" fmla="*/ 0 w 3425"/>
                <a:gd name="T1" fmla="*/ 0 h 65"/>
                <a:gd name="T2" fmla="*/ 106 w 3425"/>
                <a:gd name="T3" fmla="*/ 0 h 65"/>
                <a:gd name="T4" fmla="*/ 212 w 3425"/>
                <a:gd name="T5" fmla="*/ 0 h 65"/>
                <a:gd name="T6" fmla="*/ 317 w 3425"/>
                <a:gd name="T7" fmla="*/ 0 h 65"/>
                <a:gd name="T8" fmla="*/ 421 w 3425"/>
                <a:gd name="T9" fmla="*/ 0 h 65"/>
                <a:gd name="T10" fmla="*/ 526 w 3425"/>
                <a:gd name="T11" fmla="*/ 0 h 65"/>
                <a:gd name="T12" fmla="*/ 632 w 3425"/>
                <a:gd name="T13" fmla="*/ 0 h 65"/>
                <a:gd name="T14" fmla="*/ 738 w 3425"/>
                <a:gd name="T15" fmla="*/ 0 h 65"/>
                <a:gd name="T16" fmla="*/ 843 w 3425"/>
                <a:gd name="T17" fmla="*/ 0 h 65"/>
                <a:gd name="T18" fmla="*/ 943 w 3425"/>
                <a:gd name="T19" fmla="*/ 10 h 65"/>
                <a:gd name="T20" fmla="*/ 1043 w 3425"/>
                <a:gd name="T21" fmla="*/ 18 h 65"/>
                <a:gd name="T22" fmla="*/ 1143 w 3425"/>
                <a:gd name="T23" fmla="*/ 25 h 65"/>
                <a:gd name="T24" fmla="*/ 1243 w 3425"/>
                <a:gd name="T25" fmla="*/ 33 h 65"/>
                <a:gd name="T26" fmla="*/ 1342 w 3425"/>
                <a:gd name="T27" fmla="*/ 41 h 65"/>
                <a:gd name="T28" fmla="*/ 1442 w 3425"/>
                <a:gd name="T29" fmla="*/ 50 h 65"/>
                <a:gd name="T30" fmla="*/ 1542 w 3425"/>
                <a:gd name="T31" fmla="*/ 58 h 65"/>
                <a:gd name="T32" fmla="*/ 1642 w 3425"/>
                <a:gd name="T33" fmla="*/ 65 h 65"/>
                <a:gd name="T34" fmla="*/ 1753 w 3425"/>
                <a:gd name="T35" fmla="*/ 65 h 65"/>
                <a:gd name="T36" fmla="*/ 1865 w 3425"/>
                <a:gd name="T37" fmla="*/ 65 h 65"/>
                <a:gd name="T38" fmla="*/ 1976 w 3425"/>
                <a:gd name="T39" fmla="*/ 65 h 65"/>
                <a:gd name="T40" fmla="*/ 2087 w 3425"/>
                <a:gd name="T41" fmla="*/ 65 h 65"/>
                <a:gd name="T42" fmla="*/ 2199 w 3425"/>
                <a:gd name="T43" fmla="*/ 65 h 65"/>
                <a:gd name="T44" fmla="*/ 2310 w 3425"/>
                <a:gd name="T45" fmla="*/ 65 h 65"/>
                <a:gd name="T46" fmla="*/ 2421 w 3425"/>
                <a:gd name="T47" fmla="*/ 65 h 65"/>
                <a:gd name="T48" fmla="*/ 2533 w 3425"/>
                <a:gd name="T49" fmla="*/ 65 h 65"/>
                <a:gd name="T50" fmla="*/ 2644 w 3425"/>
                <a:gd name="T51" fmla="*/ 65 h 65"/>
                <a:gd name="T52" fmla="*/ 2755 w 3425"/>
                <a:gd name="T53" fmla="*/ 65 h 65"/>
                <a:gd name="T54" fmla="*/ 2869 w 3425"/>
                <a:gd name="T55" fmla="*/ 65 h 65"/>
                <a:gd name="T56" fmla="*/ 2980 w 3425"/>
                <a:gd name="T57" fmla="*/ 65 h 65"/>
                <a:gd name="T58" fmla="*/ 3091 w 3425"/>
                <a:gd name="T59" fmla="*/ 65 h 65"/>
                <a:gd name="T60" fmla="*/ 3203 w 3425"/>
                <a:gd name="T61" fmla="*/ 65 h 65"/>
                <a:gd name="T62" fmla="*/ 3314 w 3425"/>
                <a:gd name="T63" fmla="*/ 65 h 65"/>
                <a:gd name="T64" fmla="*/ 3425 w 3425"/>
                <a:gd name="T6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5" h="65">
                  <a:moveTo>
                    <a:pt x="0" y="0"/>
                  </a:moveTo>
                  <a:lnTo>
                    <a:pt x="106" y="0"/>
                  </a:lnTo>
                  <a:lnTo>
                    <a:pt x="212" y="0"/>
                  </a:lnTo>
                  <a:lnTo>
                    <a:pt x="317" y="0"/>
                  </a:lnTo>
                  <a:lnTo>
                    <a:pt x="421" y="0"/>
                  </a:lnTo>
                  <a:lnTo>
                    <a:pt x="526" y="0"/>
                  </a:lnTo>
                  <a:lnTo>
                    <a:pt x="632" y="0"/>
                  </a:lnTo>
                  <a:lnTo>
                    <a:pt x="738" y="0"/>
                  </a:lnTo>
                  <a:lnTo>
                    <a:pt x="843" y="0"/>
                  </a:lnTo>
                  <a:lnTo>
                    <a:pt x="943" y="10"/>
                  </a:lnTo>
                  <a:lnTo>
                    <a:pt x="1043" y="18"/>
                  </a:lnTo>
                  <a:lnTo>
                    <a:pt x="1143" y="25"/>
                  </a:lnTo>
                  <a:lnTo>
                    <a:pt x="1243" y="33"/>
                  </a:lnTo>
                  <a:lnTo>
                    <a:pt x="1342" y="41"/>
                  </a:lnTo>
                  <a:lnTo>
                    <a:pt x="1442" y="50"/>
                  </a:lnTo>
                  <a:lnTo>
                    <a:pt x="1542" y="58"/>
                  </a:lnTo>
                  <a:lnTo>
                    <a:pt x="1642" y="65"/>
                  </a:lnTo>
                  <a:lnTo>
                    <a:pt x="1753" y="65"/>
                  </a:lnTo>
                  <a:lnTo>
                    <a:pt x="1865" y="65"/>
                  </a:lnTo>
                  <a:lnTo>
                    <a:pt x="1976" y="65"/>
                  </a:lnTo>
                  <a:lnTo>
                    <a:pt x="2087" y="65"/>
                  </a:lnTo>
                  <a:lnTo>
                    <a:pt x="2199" y="65"/>
                  </a:lnTo>
                  <a:lnTo>
                    <a:pt x="2310" y="65"/>
                  </a:lnTo>
                  <a:lnTo>
                    <a:pt x="2421" y="65"/>
                  </a:lnTo>
                  <a:lnTo>
                    <a:pt x="2533" y="65"/>
                  </a:lnTo>
                  <a:lnTo>
                    <a:pt x="2644" y="65"/>
                  </a:lnTo>
                  <a:lnTo>
                    <a:pt x="2755" y="65"/>
                  </a:lnTo>
                  <a:lnTo>
                    <a:pt x="2869" y="65"/>
                  </a:lnTo>
                  <a:lnTo>
                    <a:pt x="2980" y="65"/>
                  </a:lnTo>
                  <a:lnTo>
                    <a:pt x="3091" y="65"/>
                  </a:lnTo>
                  <a:lnTo>
                    <a:pt x="3203" y="65"/>
                  </a:lnTo>
                  <a:lnTo>
                    <a:pt x="3314" y="65"/>
                  </a:lnTo>
                  <a:lnTo>
                    <a:pt x="3425" y="65"/>
                  </a:lnTo>
                </a:path>
              </a:pathLst>
            </a:custGeom>
            <a:noFill/>
            <a:ln w="6350">
              <a:solidFill>
                <a:srgbClr val="3B3C8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9" name="Freeform 51"/>
            <p:cNvSpPr>
              <a:spLocks/>
            </p:cNvSpPr>
            <p:nvPr/>
          </p:nvSpPr>
          <p:spPr bwMode="auto">
            <a:xfrm>
              <a:off x="1857376" y="2645209"/>
              <a:ext cx="5437188" cy="224369"/>
            </a:xfrm>
            <a:custGeom>
              <a:avLst/>
              <a:gdLst>
                <a:gd name="T0" fmla="*/ 0 w 3425"/>
                <a:gd name="T1" fmla="*/ 0 h 193"/>
                <a:gd name="T2" fmla="*/ 106 w 3425"/>
                <a:gd name="T3" fmla="*/ 0 h 193"/>
                <a:gd name="T4" fmla="*/ 212 w 3425"/>
                <a:gd name="T5" fmla="*/ 0 h 193"/>
                <a:gd name="T6" fmla="*/ 317 w 3425"/>
                <a:gd name="T7" fmla="*/ 0 h 193"/>
                <a:gd name="T8" fmla="*/ 421 w 3425"/>
                <a:gd name="T9" fmla="*/ 0 h 193"/>
                <a:gd name="T10" fmla="*/ 526 w 3425"/>
                <a:gd name="T11" fmla="*/ 0 h 193"/>
                <a:gd name="T12" fmla="*/ 632 w 3425"/>
                <a:gd name="T13" fmla="*/ 0 h 193"/>
                <a:gd name="T14" fmla="*/ 738 w 3425"/>
                <a:gd name="T15" fmla="*/ 0 h 193"/>
                <a:gd name="T16" fmla="*/ 843 w 3425"/>
                <a:gd name="T17" fmla="*/ 0 h 193"/>
                <a:gd name="T18" fmla="*/ 943 w 3425"/>
                <a:gd name="T19" fmla="*/ 25 h 193"/>
                <a:gd name="T20" fmla="*/ 1043 w 3425"/>
                <a:gd name="T21" fmla="*/ 50 h 193"/>
                <a:gd name="T22" fmla="*/ 1143 w 3425"/>
                <a:gd name="T23" fmla="*/ 73 h 193"/>
                <a:gd name="T24" fmla="*/ 1243 w 3425"/>
                <a:gd name="T25" fmla="*/ 98 h 193"/>
                <a:gd name="T26" fmla="*/ 1342 w 3425"/>
                <a:gd name="T27" fmla="*/ 121 h 193"/>
                <a:gd name="T28" fmla="*/ 1442 w 3425"/>
                <a:gd name="T29" fmla="*/ 145 h 193"/>
                <a:gd name="T30" fmla="*/ 1542 w 3425"/>
                <a:gd name="T31" fmla="*/ 168 h 193"/>
                <a:gd name="T32" fmla="*/ 1642 w 3425"/>
                <a:gd name="T33" fmla="*/ 193 h 193"/>
                <a:gd name="T34" fmla="*/ 1753 w 3425"/>
                <a:gd name="T35" fmla="*/ 193 h 193"/>
                <a:gd name="T36" fmla="*/ 1865 w 3425"/>
                <a:gd name="T37" fmla="*/ 193 h 193"/>
                <a:gd name="T38" fmla="*/ 1976 w 3425"/>
                <a:gd name="T39" fmla="*/ 193 h 193"/>
                <a:gd name="T40" fmla="*/ 2087 w 3425"/>
                <a:gd name="T41" fmla="*/ 193 h 193"/>
                <a:gd name="T42" fmla="*/ 2199 w 3425"/>
                <a:gd name="T43" fmla="*/ 193 h 193"/>
                <a:gd name="T44" fmla="*/ 2310 w 3425"/>
                <a:gd name="T45" fmla="*/ 193 h 193"/>
                <a:gd name="T46" fmla="*/ 2421 w 3425"/>
                <a:gd name="T47" fmla="*/ 193 h 193"/>
                <a:gd name="T48" fmla="*/ 2533 w 3425"/>
                <a:gd name="T49" fmla="*/ 193 h 193"/>
                <a:gd name="T50" fmla="*/ 2644 w 3425"/>
                <a:gd name="T51" fmla="*/ 193 h 193"/>
                <a:gd name="T52" fmla="*/ 2755 w 3425"/>
                <a:gd name="T53" fmla="*/ 193 h 193"/>
                <a:gd name="T54" fmla="*/ 2869 w 3425"/>
                <a:gd name="T55" fmla="*/ 193 h 193"/>
                <a:gd name="T56" fmla="*/ 2980 w 3425"/>
                <a:gd name="T57" fmla="*/ 193 h 193"/>
                <a:gd name="T58" fmla="*/ 3091 w 3425"/>
                <a:gd name="T59" fmla="*/ 193 h 193"/>
                <a:gd name="T60" fmla="*/ 3203 w 3425"/>
                <a:gd name="T61" fmla="*/ 193 h 193"/>
                <a:gd name="T62" fmla="*/ 3314 w 3425"/>
                <a:gd name="T63" fmla="*/ 193 h 193"/>
                <a:gd name="T64" fmla="*/ 3425 w 3425"/>
                <a:gd name="T6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5" h="193">
                  <a:moveTo>
                    <a:pt x="0" y="0"/>
                  </a:moveTo>
                  <a:lnTo>
                    <a:pt x="106" y="0"/>
                  </a:lnTo>
                  <a:lnTo>
                    <a:pt x="212" y="0"/>
                  </a:lnTo>
                  <a:lnTo>
                    <a:pt x="317" y="0"/>
                  </a:lnTo>
                  <a:lnTo>
                    <a:pt x="421" y="0"/>
                  </a:lnTo>
                  <a:lnTo>
                    <a:pt x="526" y="0"/>
                  </a:lnTo>
                  <a:lnTo>
                    <a:pt x="632" y="0"/>
                  </a:lnTo>
                  <a:lnTo>
                    <a:pt x="738" y="0"/>
                  </a:lnTo>
                  <a:lnTo>
                    <a:pt x="843" y="0"/>
                  </a:lnTo>
                  <a:lnTo>
                    <a:pt x="943" y="25"/>
                  </a:lnTo>
                  <a:lnTo>
                    <a:pt x="1043" y="50"/>
                  </a:lnTo>
                  <a:lnTo>
                    <a:pt x="1143" y="73"/>
                  </a:lnTo>
                  <a:lnTo>
                    <a:pt x="1243" y="98"/>
                  </a:lnTo>
                  <a:lnTo>
                    <a:pt x="1342" y="121"/>
                  </a:lnTo>
                  <a:lnTo>
                    <a:pt x="1442" y="145"/>
                  </a:lnTo>
                  <a:lnTo>
                    <a:pt x="1542" y="168"/>
                  </a:lnTo>
                  <a:lnTo>
                    <a:pt x="1642" y="193"/>
                  </a:lnTo>
                  <a:lnTo>
                    <a:pt x="1753" y="193"/>
                  </a:lnTo>
                  <a:lnTo>
                    <a:pt x="1865" y="193"/>
                  </a:lnTo>
                  <a:lnTo>
                    <a:pt x="1976" y="193"/>
                  </a:lnTo>
                  <a:lnTo>
                    <a:pt x="2087" y="193"/>
                  </a:lnTo>
                  <a:lnTo>
                    <a:pt x="2199" y="193"/>
                  </a:lnTo>
                  <a:lnTo>
                    <a:pt x="2310" y="193"/>
                  </a:lnTo>
                  <a:lnTo>
                    <a:pt x="2421" y="193"/>
                  </a:lnTo>
                  <a:lnTo>
                    <a:pt x="2533" y="193"/>
                  </a:lnTo>
                  <a:lnTo>
                    <a:pt x="2644" y="193"/>
                  </a:lnTo>
                  <a:lnTo>
                    <a:pt x="2755" y="193"/>
                  </a:lnTo>
                  <a:lnTo>
                    <a:pt x="2869" y="193"/>
                  </a:lnTo>
                  <a:lnTo>
                    <a:pt x="2980" y="193"/>
                  </a:lnTo>
                  <a:lnTo>
                    <a:pt x="3091" y="193"/>
                  </a:lnTo>
                  <a:lnTo>
                    <a:pt x="3203" y="193"/>
                  </a:lnTo>
                  <a:lnTo>
                    <a:pt x="3314" y="193"/>
                  </a:lnTo>
                  <a:lnTo>
                    <a:pt x="3425" y="193"/>
                  </a:lnTo>
                </a:path>
              </a:pathLst>
            </a:custGeom>
            <a:noFill/>
            <a:ln w="6350">
              <a:solidFill>
                <a:srgbClr val="373F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0" name="Freeform 52"/>
            <p:cNvSpPr>
              <a:spLocks/>
            </p:cNvSpPr>
            <p:nvPr/>
          </p:nvSpPr>
          <p:spPr bwMode="auto">
            <a:xfrm>
              <a:off x="1857376" y="2684735"/>
              <a:ext cx="5437188" cy="372010"/>
            </a:xfrm>
            <a:custGeom>
              <a:avLst/>
              <a:gdLst>
                <a:gd name="T0" fmla="*/ 0 w 3425"/>
                <a:gd name="T1" fmla="*/ 0 h 320"/>
                <a:gd name="T2" fmla="*/ 106 w 3425"/>
                <a:gd name="T3" fmla="*/ 0 h 320"/>
                <a:gd name="T4" fmla="*/ 212 w 3425"/>
                <a:gd name="T5" fmla="*/ 0 h 320"/>
                <a:gd name="T6" fmla="*/ 317 w 3425"/>
                <a:gd name="T7" fmla="*/ 0 h 320"/>
                <a:gd name="T8" fmla="*/ 423 w 3425"/>
                <a:gd name="T9" fmla="*/ 0 h 320"/>
                <a:gd name="T10" fmla="*/ 526 w 3425"/>
                <a:gd name="T11" fmla="*/ 0 h 320"/>
                <a:gd name="T12" fmla="*/ 632 w 3425"/>
                <a:gd name="T13" fmla="*/ 0 h 320"/>
                <a:gd name="T14" fmla="*/ 738 w 3425"/>
                <a:gd name="T15" fmla="*/ 0 h 320"/>
                <a:gd name="T16" fmla="*/ 843 w 3425"/>
                <a:gd name="T17" fmla="*/ 0 h 320"/>
                <a:gd name="T18" fmla="*/ 943 w 3425"/>
                <a:gd name="T19" fmla="*/ 41 h 320"/>
                <a:gd name="T20" fmla="*/ 1043 w 3425"/>
                <a:gd name="T21" fmla="*/ 81 h 320"/>
                <a:gd name="T22" fmla="*/ 1143 w 3425"/>
                <a:gd name="T23" fmla="*/ 121 h 320"/>
                <a:gd name="T24" fmla="*/ 1243 w 3425"/>
                <a:gd name="T25" fmla="*/ 161 h 320"/>
                <a:gd name="T26" fmla="*/ 1342 w 3425"/>
                <a:gd name="T27" fmla="*/ 202 h 320"/>
                <a:gd name="T28" fmla="*/ 1442 w 3425"/>
                <a:gd name="T29" fmla="*/ 242 h 320"/>
                <a:gd name="T30" fmla="*/ 1542 w 3425"/>
                <a:gd name="T31" fmla="*/ 282 h 320"/>
                <a:gd name="T32" fmla="*/ 1642 w 3425"/>
                <a:gd name="T33" fmla="*/ 320 h 320"/>
                <a:gd name="T34" fmla="*/ 1753 w 3425"/>
                <a:gd name="T35" fmla="*/ 320 h 320"/>
                <a:gd name="T36" fmla="*/ 1865 w 3425"/>
                <a:gd name="T37" fmla="*/ 320 h 320"/>
                <a:gd name="T38" fmla="*/ 1976 w 3425"/>
                <a:gd name="T39" fmla="*/ 320 h 320"/>
                <a:gd name="T40" fmla="*/ 2087 w 3425"/>
                <a:gd name="T41" fmla="*/ 320 h 320"/>
                <a:gd name="T42" fmla="*/ 2199 w 3425"/>
                <a:gd name="T43" fmla="*/ 320 h 320"/>
                <a:gd name="T44" fmla="*/ 2310 w 3425"/>
                <a:gd name="T45" fmla="*/ 320 h 320"/>
                <a:gd name="T46" fmla="*/ 2421 w 3425"/>
                <a:gd name="T47" fmla="*/ 320 h 320"/>
                <a:gd name="T48" fmla="*/ 2533 w 3425"/>
                <a:gd name="T49" fmla="*/ 320 h 320"/>
                <a:gd name="T50" fmla="*/ 2644 w 3425"/>
                <a:gd name="T51" fmla="*/ 320 h 320"/>
                <a:gd name="T52" fmla="*/ 2755 w 3425"/>
                <a:gd name="T53" fmla="*/ 320 h 320"/>
                <a:gd name="T54" fmla="*/ 2869 w 3425"/>
                <a:gd name="T55" fmla="*/ 320 h 320"/>
                <a:gd name="T56" fmla="*/ 2980 w 3425"/>
                <a:gd name="T57" fmla="*/ 320 h 320"/>
                <a:gd name="T58" fmla="*/ 3091 w 3425"/>
                <a:gd name="T59" fmla="*/ 320 h 320"/>
                <a:gd name="T60" fmla="*/ 3203 w 3425"/>
                <a:gd name="T61" fmla="*/ 320 h 320"/>
                <a:gd name="T62" fmla="*/ 3314 w 3425"/>
                <a:gd name="T63" fmla="*/ 320 h 320"/>
                <a:gd name="T64" fmla="*/ 3425 w 3425"/>
                <a:gd name="T6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5" h="320">
                  <a:moveTo>
                    <a:pt x="0" y="0"/>
                  </a:moveTo>
                  <a:lnTo>
                    <a:pt x="106" y="0"/>
                  </a:lnTo>
                  <a:lnTo>
                    <a:pt x="212" y="0"/>
                  </a:lnTo>
                  <a:lnTo>
                    <a:pt x="317" y="0"/>
                  </a:lnTo>
                  <a:lnTo>
                    <a:pt x="423" y="0"/>
                  </a:lnTo>
                  <a:lnTo>
                    <a:pt x="526" y="0"/>
                  </a:lnTo>
                  <a:lnTo>
                    <a:pt x="632" y="0"/>
                  </a:lnTo>
                  <a:lnTo>
                    <a:pt x="738" y="0"/>
                  </a:lnTo>
                  <a:lnTo>
                    <a:pt x="843" y="0"/>
                  </a:lnTo>
                  <a:lnTo>
                    <a:pt x="943" y="41"/>
                  </a:lnTo>
                  <a:lnTo>
                    <a:pt x="1043" y="81"/>
                  </a:lnTo>
                  <a:lnTo>
                    <a:pt x="1143" y="121"/>
                  </a:lnTo>
                  <a:lnTo>
                    <a:pt x="1243" y="161"/>
                  </a:lnTo>
                  <a:lnTo>
                    <a:pt x="1342" y="202"/>
                  </a:lnTo>
                  <a:lnTo>
                    <a:pt x="1442" y="242"/>
                  </a:lnTo>
                  <a:lnTo>
                    <a:pt x="1542" y="282"/>
                  </a:lnTo>
                  <a:lnTo>
                    <a:pt x="1642" y="320"/>
                  </a:lnTo>
                  <a:lnTo>
                    <a:pt x="1753" y="320"/>
                  </a:lnTo>
                  <a:lnTo>
                    <a:pt x="1865" y="320"/>
                  </a:lnTo>
                  <a:lnTo>
                    <a:pt x="1976" y="320"/>
                  </a:lnTo>
                  <a:lnTo>
                    <a:pt x="2087" y="320"/>
                  </a:lnTo>
                  <a:lnTo>
                    <a:pt x="2199" y="320"/>
                  </a:lnTo>
                  <a:lnTo>
                    <a:pt x="2310" y="320"/>
                  </a:lnTo>
                  <a:lnTo>
                    <a:pt x="2421" y="320"/>
                  </a:lnTo>
                  <a:lnTo>
                    <a:pt x="2533" y="320"/>
                  </a:lnTo>
                  <a:lnTo>
                    <a:pt x="2644" y="320"/>
                  </a:lnTo>
                  <a:lnTo>
                    <a:pt x="2755" y="320"/>
                  </a:lnTo>
                  <a:lnTo>
                    <a:pt x="2869" y="320"/>
                  </a:lnTo>
                  <a:lnTo>
                    <a:pt x="2980" y="320"/>
                  </a:lnTo>
                  <a:lnTo>
                    <a:pt x="3091" y="320"/>
                  </a:lnTo>
                  <a:lnTo>
                    <a:pt x="3203" y="320"/>
                  </a:lnTo>
                  <a:lnTo>
                    <a:pt x="3314" y="320"/>
                  </a:lnTo>
                  <a:lnTo>
                    <a:pt x="3425" y="320"/>
                  </a:lnTo>
                </a:path>
              </a:pathLst>
            </a:custGeom>
            <a:noFill/>
            <a:ln w="6350">
              <a:solidFill>
                <a:srgbClr val="373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1" name="Freeform 53"/>
            <p:cNvSpPr>
              <a:spLocks/>
            </p:cNvSpPr>
            <p:nvPr/>
          </p:nvSpPr>
          <p:spPr bwMode="auto">
            <a:xfrm>
              <a:off x="1860551" y="2725424"/>
              <a:ext cx="5434013" cy="520815"/>
            </a:xfrm>
            <a:custGeom>
              <a:avLst/>
              <a:gdLst>
                <a:gd name="T0" fmla="*/ 0 w 3423"/>
                <a:gd name="T1" fmla="*/ 0 h 448"/>
                <a:gd name="T2" fmla="*/ 104 w 3423"/>
                <a:gd name="T3" fmla="*/ 0 h 448"/>
                <a:gd name="T4" fmla="*/ 210 w 3423"/>
                <a:gd name="T5" fmla="*/ 0 h 448"/>
                <a:gd name="T6" fmla="*/ 315 w 3423"/>
                <a:gd name="T7" fmla="*/ 0 h 448"/>
                <a:gd name="T8" fmla="*/ 421 w 3423"/>
                <a:gd name="T9" fmla="*/ 0 h 448"/>
                <a:gd name="T10" fmla="*/ 524 w 3423"/>
                <a:gd name="T11" fmla="*/ 0 h 448"/>
                <a:gd name="T12" fmla="*/ 630 w 3423"/>
                <a:gd name="T13" fmla="*/ 0 h 448"/>
                <a:gd name="T14" fmla="*/ 736 w 3423"/>
                <a:gd name="T15" fmla="*/ 0 h 448"/>
                <a:gd name="T16" fmla="*/ 841 w 3423"/>
                <a:gd name="T17" fmla="*/ 0 h 448"/>
                <a:gd name="T18" fmla="*/ 941 w 3423"/>
                <a:gd name="T19" fmla="*/ 57 h 448"/>
                <a:gd name="T20" fmla="*/ 1041 w 3423"/>
                <a:gd name="T21" fmla="*/ 113 h 448"/>
                <a:gd name="T22" fmla="*/ 1141 w 3423"/>
                <a:gd name="T23" fmla="*/ 168 h 448"/>
                <a:gd name="T24" fmla="*/ 1241 w 3423"/>
                <a:gd name="T25" fmla="*/ 224 h 448"/>
                <a:gd name="T26" fmla="*/ 1340 w 3423"/>
                <a:gd name="T27" fmla="*/ 282 h 448"/>
                <a:gd name="T28" fmla="*/ 1440 w 3423"/>
                <a:gd name="T29" fmla="*/ 337 h 448"/>
                <a:gd name="T30" fmla="*/ 1540 w 3423"/>
                <a:gd name="T31" fmla="*/ 393 h 448"/>
                <a:gd name="T32" fmla="*/ 1640 w 3423"/>
                <a:gd name="T33" fmla="*/ 448 h 448"/>
                <a:gd name="T34" fmla="*/ 1751 w 3423"/>
                <a:gd name="T35" fmla="*/ 448 h 448"/>
                <a:gd name="T36" fmla="*/ 1863 w 3423"/>
                <a:gd name="T37" fmla="*/ 448 h 448"/>
                <a:gd name="T38" fmla="*/ 1974 w 3423"/>
                <a:gd name="T39" fmla="*/ 448 h 448"/>
                <a:gd name="T40" fmla="*/ 2085 w 3423"/>
                <a:gd name="T41" fmla="*/ 448 h 448"/>
                <a:gd name="T42" fmla="*/ 2197 w 3423"/>
                <a:gd name="T43" fmla="*/ 448 h 448"/>
                <a:gd name="T44" fmla="*/ 2308 w 3423"/>
                <a:gd name="T45" fmla="*/ 448 h 448"/>
                <a:gd name="T46" fmla="*/ 2419 w 3423"/>
                <a:gd name="T47" fmla="*/ 448 h 448"/>
                <a:gd name="T48" fmla="*/ 2531 w 3423"/>
                <a:gd name="T49" fmla="*/ 448 h 448"/>
                <a:gd name="T50" fmla="*/ 2642 w 3423"/>
                <a:gd name="T51" fmla="*/ 448 h 448"/>
                <a:gd name="T52" fmla="*/ 2753 w 3423"/>
                <a:gd name="T53" fmla="*/ 448 h 448"/>
                <a:gd name="T54" fmla="*/ 2867 w 3423"/>
                <a:gd name="T55" fmla="*/ 448 h 448"/>
                <a:gd name="T56" fmla="*/ 2978 w 3423"/>
                <a:gd name="T57" fmla="*/ 448 h 448"/>
                <a:gd name="T58" fmla="*/ 3089 w 3423"/>
                <a:gd name="T59" fmla="*/ 448 h 448"/>
                <a:gd name="T60" fmla="*/ 3201 w 3423"/>
                <a:gd name="T61" fmla="*/ 448 h 448"/>
                <a:gd name="T62" fmla="*/ 3312 w 3423"/>
                <a:gd name="T63" fmla="*/ 448 h 448"/>
                <a:gd name="T64" fmla="*/ 3423 w 3423"/>
                <a:gd name="T6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3" h="448">
                  <a:moveTo>
                    <a:pt x="0" y="0"/>
                  </a:moveTo>
                  <a:lnTo>
                    <a:pt x="104" y="0"/>
                  </a:lnTo>
                  <a:lnTo>
                    <a:pt x="210" y="0"/>
                  </a:lnTo>
                  <a:lnTo>
                    <a:pt x="315" y="0"/>
                  </a:lnTo>
                  <a:lnTo>
                    <a:pt x="421" y="0"/>
                  </a:lnTo>
                  <a:lnTo>
                    <a:pt x="524" y="0"/>
                  </a:lnTo>
                  <a:lnTo>
                    <a:pt x="630" y="0"/>
                  </a:lnTo>
                  <a:lnTo>
                    <a:pt x="736" y="0"/>
                  </a:lnTo>
                  <a:lnTo>
                    <a:pt x="841" y="0"/>
                  </a:lnTo>
                  <a:lnTo>
                    <a:pt x="941" y="57"/>
                  </a:lnTo>
                  <a:lnTo>
                    <a:pt x="1041" y="113"/>
                  </a:lnTo>
                  <a:lnTo>
                    <a:pt x="1141" y="168"/>
                  </a:lnTo>
                  <a:lnTo>
                    <a:pt x="1241" y="224"/>
                  </a:lnTo>
                  <a:lnTo>
                    <a:pt x="1340" y="282"/>
                  </a:lnTo>
                  <a:lnTo>
                    <a:pt x="1440" y="337"/>
                  </a:lnTo>
                  <a:lnTo>
                    <a:pt x="1540" y="393"/>
                  </a:lnTo>
                  <a:lnTo>
                    <a:pt x="1640" y="448"/>
                  </a:lnTo>
                  <a:lnTo>
                    <a:pt x="1751" y="448"/>
                  </a:lnTo>
                  <a:lnTo>
                    <a:pt x="1863" y="448"/>
                  </a:lnTo>
                  <a:lnTo>
                    <a:pt x="1974" y="448"/>
                  </a:lnTo>
                  <a:lnTo>
                    <a:pt x="2085" y="448"/>
                  </a:lnTo>
                  <a:lnTo>
                    <a:pt x="2197" y="448"/>
                  </a:lnTo>
                  <a:lnTo>
                    <a:pt x="2308" y="448"/>
                  </a:lnTo>
                  <a:lnTo>
                    <a:pt x="2419" y="448"/>
                  </a:lnTo>
                  <a:lnTo>
                    <a:pt x="2531" y="448"/>
                  </a:lnTo>
                  <a:lnTo>
                    <a:pt x="2642" y="448"/>
                  </a:lnTo>
                  <a:lnTo>
                    <a:pt x="2753" y="448"/>
                  </a:lnTo>
                  <a:lnTo>
                    <a:pt x="2867" y="448"/>
                  </a:lnTo>
                  <a:lnTo>
                    <a:pt x="2978" y="448"/>
                  </a:lnTo>
                  <a:lnTo>
                    <a:pt x="3089" y="448"/>
                  </a:lnTo>
                  <a:lnTo>
                    <a:pt x="3201" y="448"/>
                  </a:lnTo>
                  <a:lnTo>
                    <a:pt x="3312" y="448"/>
                  </a:lnTo>
                  <a:lnTo>
                    <a:pt x="3423" y="448"/>
                  </a:lnTo>
                </a:path>
              </a:pathLst>
            </a:custGeom>
            <a:noFill/>
            <a:ln w="6350">
              <a:solidFill>
                <a:srgbClr val="3044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2" name="Freeform 54"/>
            <p:cNvSpPr>
              <a:spLocks/>
            </p:cNvSpPr>
            <p:nvPr/>
          </p:nvSpPr>
          <p:spPr bwMode="auto">
            <a:xfrm>
              <a:off x="1860551" y="2767275"/>
              <a:ext cx="5434013" cy="668456"/>
            </a:xfrm>
            <a:custGeom>
              <a:avLst/>
              <a:gdLst>
                <a:gd name="T0" fmla="*/ 0 w 3423"/>
                <a:gd name="T1" fmla="*/ 0 h 575"/>
                <a:gd name="T2" fmla="*/ 106 w 3423"/>
                <a:gd name="T3" fmla="*/ 0 h 575"/>
                <a:gd name="T4" fmla="*/ 210 w 3423"/>
                <a:gd name="T5" fmla="*/ 0 h 575"/>
                <a:gd name="T6" fmla="*/ 315 w 3423"/>
                <a:gd name="T7" fmla="*/ 0 h 575"/>
                <a:gd name="T8" fmla="*/ 421 w 3423"/>
                <a:gd name="T9" fmla="*/ 0 h 575"/>
                <a:gd name="T10" fmla="*/ 526 w 3423"/>
                <a:gd name="T11" fmla="*/ 0 h 575"/>
                <a:gd name="T12" fmla="*/ 630 w 3423"/>
                <a:gd name="T13" fmla="*/ 0 h 575"/>
                <a:gd name="T14" fmla="*/ 736 w 3423"/>
                <a:gd name="T15" fmla="*/ 0 h 575"/>
                <a:gd name="T16" fmla="*/ 841 w 3423"/>
                <a:gd name="T17" fmla="*/ 0 h 575"/>
                <a:gd name="T18" fmla="*/ 941 w 3423"/>
                <a:gd name="T19" fmla="*/ 71 h 575"/>
                <a:gd name="T20" fmla="*/ 1041 w 3423"/>
                <a:gd name="T21" fmla="*/ 144 h 575"/>
                <a:gd name="T22" fmla="*/ 1141 w 3423"/>
                <a:gd name="T23" fmla="*/ 215 h 575"/>
                <a:gd name="T24" fmla="*/ 1241 w 3423"/>
                <a:gd name="T25" fmla="*/ 288 h 575"/>
                <a:gd name="T26" fmla="*/ 1340 w 3423"/>
                <a:gd name="T27" fmla="*/ 359 h 575"/>
                <a:gd name="T28" fmla="*/ 1440 w 3423"/>
                <a:gd name="T29" fmla="*/ 431 h 575"/>
                <a:gd name="T30" fmla="*/ 1540 w 3423"/>
                <a:gd name="T31" fmla="*/ 504 h 575"/>
                <a:gd name="T32" fmla="*/ 1640 w 3423"/>
                <a:gd name="T33" fmla="*/ 575 h 575"/>
                <a:gd name="T34" fmla="*/ 1751 w 3423"/>
                <a:gd name="T35" fmla="*/ 575 h 575"/>
                <a:gd name="T36" fmla="*/ 1863 w 3423"/>
                <a:gd name="T37" fmla="*/ 575 h 575"/>
                <a:gd name="T38" fmla="*/ 1974 w 3423"/>
                <a:gd name="T39" fmla="*/ 575 h 575"/>
                <a:gd name="T40" fmla="*/ 2085 w 3423"/>
                <a:gd name="T41" fmla="*/ 575 h 575"/>
                <a:gd name="T42" fmla="*/ 2197 w 3423"/>
                <a:gd name="T43" fmla="*/ 575 h 575"/>
                <a:gd name="T44" fmla="*/ 2308 w 3423"/>
                <a:gd name="T45" fmla="*/ 575 h 575"/>
                <a:gd name="T46" fmla="*/ 2419 w 3423"/>
                <a:gd name="T47" fmla="*/ 575 h 575"/>
                <a:gd name="T48" fmla="*/ 2531 w 3423"/>
                <a:gd name="T49" fmla="*/ 575 h 575"/>
                <a:gd name="T50" fmla="*/ 2642 w 3423"/>
                <a:gd name="T51" fmla="*/ 575 h 575"/>
                <a:gd name="T52" fmla="*/ 2753 w 3423"/>
                <a:gd name="T53" fmla="*/ 575 h 575"/>
                <a:gd name="T54" fmla="*/ 2867 w 3423"/>
                <a:gd name="T55" fmla="*/ 575 h 575"/>
                <a:gd name="T56" fmla="*/ 2978 w 3423"/>
                <a:gd name="T57" fmla="*/ 575 h 575"/>
                <a:gd name="T58" fmla="*/ 3089 w 3423"/>
                <a:gd name="T59" fmla="*/ 575 h 575"/>
                <a:gd name="T60" fmla="*/ 3201 w 3423"/>
                <a:gd name="T61" fmla="*/ 575 h 575"/>
                <a:gd name="T62" fmla="*/ 3312 w 3423"/>
                <a:gd name="T63" fmla="*/ 575 h 575"/>
                <a:gd name="T64" fmla="*/ 3423 w 3423"/>
                <a:gd name="T65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3" h="575">
                  <a:moveTo>
                    <a:pt x="0" y="0"/>
                  </a:moveTo>
                  <a:lnTo>
                    <a:pt x="106" y="0"/>
                  </a:lnTo>
                  <a:lnTo>
                    <a:pt x="210" y="0"/>
                  </a:lnTo>
                  <a:lnTo>
                    <a:pt x="315" y="0"/>
                  </a:lnTo>
                  <a:lnTo>
                    <a:pt x="421" y="0"/>
                  </a:lnTo>
                  <a:lnTo>
                    <a:pt x="526" y="0"/>
                  </a:lnTo>
                  <a:lnTo>
                    <a:pt x="630" y="0"/>
                  </a:lnTo>
                  <a:lnTo>
                    <a:pt x="736" y="0"/>
                  </a:lnTo>
                  <a:lnTo>
                    <a:pt x="841" y="0"/>
                  </a:lnTo>
                  <a:lnTo>
                    <a:pt x="941" y="71"/>
                  </a:lnTo>
                  <a:lnTo>
                    <a:pt x="1041" y="144"/>
                  </a:lnTo>
                  <a:lnTo>
                    <a:pt x="1141" y="215"/>
                  </a:lnTo>
                  <a:lnTo>
                    <a:pt x="1241" y="288"/>
                  </a:lnTo>
                  <a:lnTo>
                    <a:pt x="1340" y="359"/>
                  </a:lnTo>
                  <a:lnTo>
                    <a:pt x="1440" y="431"/>
                  </a:lnTo>
                  <a:lnTo>
                    <a:pt x="1540" y="504"/>
                  </a:lnTo>
                  <a:lnTo>
                    <a:pt x="1640" y="575"/>
                  </a:lnTo>
                  <a:lnTo>
                    <a:pt x="1751" y="575"/>
                  </a:lnTo>
                  <a:lnTo>
                    <a:pt x="1863" y="575"/>
                  </a:lnTo>
                  <a:lnTo>
                    <a:pt x="1974" y="575"/>
                  </a:lnTo>
                  <a:lnTo>
                    <a:pt x="2085" y="575"/>
                  </a:lnTo>
                  <a:lnTo>
                    <a:pt x="2197" y="575"/>
                  </a:lnTo>
                  <a:lnTo>
                    <a:pt x="2308" y="575"/>
                  </a:lnTo>
                  <a:lnTo>
                    <a:pt x="2419" y="575"/>
                  </a:lnTo>
                  <a:lnTo>
                    <a:pt x="2531" y="575"/>
                  </a:lnTo>
                  <a:lnTo>
                    <a:pt x="2642" y="575"/>
                  </a:lnTo>
                  <a:lnTo>
                    <a:pt x="2753" y="575"/>
                  </a:lnTo>
                  <a:lnTo>
                    <a:pt x="2867" y="575"/>
                  </a:lnTo>
                  <a:lnTo>
                    <a:pt x="2978" y="575"/>
                  </a:lnTo>
                  <a:lnTo>
                    <a:pt x="3089" y="575"/>
                  </a:lnTo>
                  <a:lnTo>
                    <a:pt x="3201" y="575"/>
                  </a:lnTo>
                  <a:lnTo>
                    <a:pt x="3312" y="575"/>
                  </a:lnTo>
                  <a:lnTo>
                    <a:pt x="3423" y="575"/>
                  </a:lnTo>
                </a:path>
              </a:pathLst>
            </a:custGeom>
            <a:noFill/>
            <a:ln w="6350">
              <a:solidFill>
                <a:srgbClr val="25549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" name="Freeform 55"/>
            <p:cNvSpPr>
              <a:spLocks/>
            </p:cNvSpPr>
            <p:nvPr/>
          </p:nvSpPr>
          <p:spPr bwMode="auto">
            <a:xfrm>
              <a:off x="1860551" y="2807964"/>
              <a:ext cx="5434013" cy="817260"/>
            </a:xfrm>
            <a:custGeom>
              <a:avLst/>
              <a:gdLst>
                <a:gd name="T0" fmla="*/ 0 w 3423"/>
                <a:gd name="T1" fmla="*/ 0 h 703"/>
                <a:gd name="T2" fmla="*/ 106 w 3423"/>
                <a:gd name="T3" fmla="*/ 0 h 703"/>
                <a:gd name="T4" fmla="*/ 212 w 3423"/>
                <a:gd name="T5" fmla="*/ 0 h 703"/>
                <a:gd name="T6" fmla="*/ 315 w 3423"/>
                <a:gd name="T7" fmla="*/ 0 h 703"/>
                <a:gd name="T8" fmla="*/ 421 w 3423"/>
                <a:gd name="T9" fmla="*/ 0 h 703"/>
                <a:gd name="T10" fmla="*/ 526 w 3423"/>
                <a:gd name="T11" fmla="*/ 0 h 703"/>
                <a:gd name="T12" fmla="*/ 630 w 3423"/>
                <a:gd name="T13" fmla="*/ 0 h 703"/>
                <a:gd name="T14" fmla="*/ 736 w 3423"/>
                <a:gd name="T15" fmla="*/ 0 h 703"/>
                <a:gd name="T16" fmla="*/ 841 w 3423"/>
                <a:gd name="T17" fmla="*/ 0 h 703"/>
                <a:gd name="T18" fmla="*/ 941 w 3423"/>
                <a:gd name="T19" fmla="*/ 86 h 703"/>
                <a:gd name="T20" fmla="*/ 1041 w 3423"/>
                <a:gd name="T21" fmla="*/ 174 h 703"/>
                <a:gd name="T22" fmla="*/ 1141 w 3423"/>
                <a:gd name="T23" fmla="*/ 262 h 703"/>
                <a:gd name="T24" fmla="*/ 1241 w 3423"/>
                <a:gd name="T25" fmla="*/ 350 h 703"/>
                <a:gd name="T26" fmla="*/ 1340 w 3423"/>
                <a:gd name="T27" fmla="*/ 439 h 703"/>
                <a:gd name="T28" fmla="*/ 1440 w 3423"/>
                <a:gd name="T29" fmla="*/ 527 h 703"/>
                <a:gd name="T30" fmla="*/ 1540 w 3423"/>
                <a:gd name="T31" fmla="*/ 615 h 703"/>
                <a:gd name="T32" fmla="*/ 1640 w 3423"/>
                <a:gd name="T33" fmla="*/ 703 h 703"/>
                <a:gd name="T34" fmla="*/ 1751 w 3423"/>
                <a:gd name="T35" fmla="*/ 703 h 703"/>
                <a:gd name="T36" fmla="*/ 1863 w 3423"/>
                <a:gd name="T37" fmla="*/ 703 h 703"/>
                <a:gd name="T38" fmla="*/ 1974 w 3423"/>
                <a:gd name="T39" fmla="*/ 703 h 703"/>
                <a:gd name="T40" fmla="*/ 2085 w 3423"/>
                <a:gd name="T41" fmla="*/ 703 h 703"/>
                <a:gd name="T42" fmla="*/ 2197 w 3423"/>
                <a:gd name="T43" fmla="*/ 703 h 703"/>
                <a:gd name="T44" fmla="*/ 2308 w 3423"/>
                <a:gd name="T45" fmla="*/ 703 h 703"/>
                <a:gd name="T46" fmla="*/ 2419 w 3423"/>
                <a:gd name="T47" fmla="*/ 703 h 703"/>
                <a:gd name="T48" fmla="*/ 2531 w 3423"/>
                <a:gd name="T49" fmla="*/ 703 h 703"/>
                <a:gd name="T50" fmla="*/ 2642 w 3423"/>
                <a:gd name="T51" fmla="*/ 703 h 703"/>
                <a:gd name="T52" fmla="*/ 2753 w 3423"/>
                <a:gd name="T53" fmla="*/ 703 h 703"/>
                <a:gd name="T54" fmla="*/ 2867 w 3423"/>
                <a:gd name="T55" fmla="*/ 703 h 703"/>
                <a:gd name="T56" fmla="*/ 2978 w 3423"/>
                <a:gd name="T57" fmla="*/ 703 h 703"/>
                <a:gd name="T58" fmla="*/ 3089 w 3423"/>
                <a:gd name="T59" fmla="*/ 703 h 703"/>
                <a:gd name="T60" fmla="*/ 3201 w 3423"/>
                <a:gd name="T61" fmla="*/ 703 h 703"/>
                <a:gd name="T62" fmla="*/ 3312 w 3423"/>
                <a:gd name="T63" fmla="*/ 703 h 703"/>
                <a:gd name="T64" fmla="*/ 3423 w 3423"/>
                <a:gd name="T65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3" h="703">
                  <a:moveTo>
                    <a:pt x="0" y="0"/>
                  </a:moveTo>
                  <a:lnTo>
                    <a:pt x="106" y="0"/>
                  </a:lnTo>
                  <a:lnTo>
                    <a:pt x="212" y="0"/>
                  </a:lnTo>
                  <a:lnTo>
                    <a:pt x="315" y="0"/>
                  </a:lnTo>
                  <a:lnTo>
                    <a:pt x="421" y="0"/>
                  </a:lnTo>
                  <a:lnTo>
                    <a:pt x="526" y="0"/>
                  </a:lnTo>
                  <a:lnTo>
                    <a:pt x="630" y="0"/>
                  </a:lnTo>
                  <a:lnTo>
                    <a:pt x="736" y="0"/>
                  </a:lnTo>
                  <a:lnTo>
                    <a:pt x="841" y="0"/>
                  </a:lnTo>
                  <a:lnTo>
                    <a:pt x="941" y="86"/>
                  </a:lnTo>
                  <a:lnTo>
                    <a:pt x="1041" y="174"/>
                  </a:lnTo>
                  <a:lnTo>
                    <a:pt x="1141" y="262"/>
                  </a:lnTo>
                  <a:lnTo>
                    <a:pt x="1241" y="350"/>
                  </a:lnTo>
                  <a:lnTo>
                    <a:pt x="1340" y="439"/>
                  </a:lnTo>
                  <a:lnTo>
                    <a:pt x="1440" y="527"/>
                  </a:lnTo>
                  <a:lnTo>
                    <a:pt x="1540" y="615"/>
                  </a:lnTo>
                  <a:lnTo>
                    <a:pt x="1640" y="703"/>
                  </a:lnTo>
                  <a:lnTo>
                    <a:pt x="1751" y="703"/>
                  </a:lnTo>
                  <a:lnTo>
                    <a:pt x="1863" y="703"/>
                  </a:lnTo>
                  <a:lnTo>
                    <a:pt x="1974" y="703"/>
                  </a:lnTo>
                  <a:lnTo>
                    <a:pt x="2085" y="703"/>
                  </a:lnTo>
                  <a:lnTo>
                    <a:pt x="2197" y="703"/>
                  </a:lnTo>
                  <a:lnTo>
                    <a:pt x="2308" y="703"/>
                  </a:lnTo>
                  <a:lnTo>
                    <a:pt x="2419" y="703"/>
                  </a:lnTo>
                  <a:lnTo>
                    <a:pt x="2531" y="703"/>
                  </a:lnTo>
                  <a:lnTo>
                    <a:pt x="2642" y="703"/>
                  </a:lnTo>
                  <a:lnTo>
                    <a:pt x="2753" y="703"/>
                  </a:lnTo>
                  <a:lnTo>
                    <a:pt x="2867" y="703"/>
                  </a:lnTo>
                  <a:lnTo>
                    <a:pt x="2978" y="703"/>
                  </a:lnTo>
                  <a:lnTo>
                    <a:pt x="3089" y="703"/>
                  </a:lnTo>
                  <a:lnTo>
                    <a:pt x="3201" y="703"/>
                  </a:lnTo>
                  <a:lnTo>
                    <a:pt x="3312" y="703"/>
                  </a:lnTo>
                  <a:lnTo>
                    <a:pt x="3423" y="703"/>
                  </a:lnTo>
                </a:path>
              </a:pathLst>
            </a:custGeom>
            <a:noFill/>
            <a:ln w="6350">
              <a:solidFill>
                <a:srgbClr val="046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4" name="Freeform 56"/>
            <p:cNvSpPr>
              <a:spLocks/>
            </p:cNvSpPr>
            <p:nvPr/>
          </p:nvSpPr>
          <p:spPr bwMode="auto">
            <a:xfrm>
              <a:off x="1860551" y="2847490"/>
              <a:ext cx="5434013" cy="967227"/>
            </a:xfrm>
            <a:custGeom>
              <a:avLst/>
              <a:gdLst>
                <a:gd name="T0" fmla="*/ 0 w 3423"/>
                <a:gd name="T1" fmla="*/ 0 h 832"/>
                <a:gd name="T2" fmla="*/ 106 w 3423"/>
                <a:gd name="T3" fmla="*/ 0 h 832"/>
                <a:gd name="T4" fmla="*/ 212 w 3423"/>
                <a:gd name="T5" fmla="*/ 0 h 832"/>
                <a:gd name="T6" fmla="*/ 315 w 3423"/>
                <a:gd name="T7" fmla="*/ 0 h 832"/>
                <a:gd name="T8" fmla="*/ 421 w 3423"/>
                <a:gd name="T9" fmla="*/ 0 h 832"/>
                <a:gd name="T10" fmla="*/ 526 w 3423"/>
                <a:gd name="T11" fmla="*/ 0 h 832"/>
                <a:gd name="T12" fmla="*/ 630 w 3423"/>
                <a:gd name="T13" fmla="*/ 0 h 832"/>
                <a:gd name="T14" fmla="*/ 736 w 3423"/>
                <a:gd name="T15" fmla="*/ 0 h 832"/>
                <a:gd name="T16" fmla="*/ 841 w 3423"/>
                <a:gd name="T17" fmla="*/ 0 h 832"/>
                <a:gd name="T18" fmla="*/ 941 w 3423"/>
                <a:gd name="T19" fmla="*/ 104 h 832"/>
                <a:gd name="T20" fmla="*/ 1041 w 3423"/>
                <a:gd name="T21" fmla="*/ 207 h 832"/>
                <a:gd name="T22" fmla="*/ 1141 w 3423"/>
                <a:gd name="T23" fmla="*/ 311 h 832"/>
                <a:gd name="T24" fmla="*/ 1241 w 3423"/>
                <a:gd name="T25" fmla="*/ 416 h 832"/>
                <a:gd name="T26" fmla="*/ 1340 w 3423"/>
                <a:gd name="T27" fmla="*/ 520 h 832"/>
                <a:gd name="T28" fmla="*/ 1440 w 3423"/>
                <a:gd name="T29" fmla="*/ 623 h 832"/>
                <a:gd name="T30" fmla="*/ 1540 w 3423"/>
                <a:gd name="T31" fmla="*/ 726 h 832"/>
                <a:gd name="T32" fmla="*/ 1640 w 3423"/>
                <a:gd name="T33" fmla="*/ 832 h 832"/>
                <a:gd name="T34" fmla="*/ 1751 w 3423"/>
                <a:gd name="T35" fmla="*/ 832 h 832"/>
                <a:gd name="T36" fmla="*/ 1863 w 3423"/>
                <a:gd name="T37" fmla="*/ 832 h 832"/>
                <a:gd name="T38" fmla="*/ 1974 w 3423"/>
                <a:gd name="T39" fmla="*/ 832 h 832"/>
                <a:gd name="T40" fmla="*/ 2085 w 3423"/>
                <a:gd name="T41" fmla="*/ 832 h 832"/>
                <a:gd name="T42" fmla="*/ 2197 w 3423"/>
                <a:gd name="T43" fmla="*/ 832 h 832"/>
                <a:gd name="T44" fmla="*/ 2308 w 3423"/>
                <a:gd name="T45" fmla="*/ 832 h 832"/>
                <a:gd name="T46" fmla="*/ 2419 w 3423"/>
                <a:gd name="T47" fmla="*/ 832 h 832"/>
                <a:gd name="T48" fmla="*/ 2531 w 3423"/>
                <a:gd name="T49" fmla="*/ 832 h 832"/>
                <a:gd name="T50" fmla="*/ 2642 w 3423"/>
                <a:gd name="T51" fmla="*/ 832 h 832"/>
                <a:gd name="T52" fmla="*/ 2753 w 3423"/>
                <a:gd name="T53" fmla="*/ 832 h 832"/>
                <a:gd name="T54" fmla="*/ 2867 w 3423"/>
                <a:gd name="T55" fmla="*/ 832 h 832"/>
                <a:gd name="T56" fmla="*/ 2978 w 3423"/>
                <a:gd name="T57" fmla="*/ 832 h 832"/>
                <a:gd name="T58" fmla="*/ 3089 w 3423"/>
                <a:gd name="T59" fmla="*/ 832 h 832"/>
                <a:gd name="T60" fmla="*/ 3201 w 3423"/>
                <a:gd name="T61" fmla="*/ 832 h 832"/>
                <a:gd name="T62" fmla="*/ 3312 w 3423"/>
                <a:gd name="T63" fmla="*/ 832 h 832"/>
                <a:gd name="T64" fmla="*/ 3423 w 3423"/>
                <a:gd name="T6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3" h="832">
                  <a:moveTo>
                    <a:pt x="0" y="0"/>
                  </a:moveTo>
                  <a:lnTo>
                    <a:pt x="106" y="0"/>
                  </a:lnTo>
                  <a:lnTo>
                    <a:pt x="212" y="0"/>
                  </a:lnTo>
                  <a:lnTo>
                    <a:pt x="315" y="0"/>
                  </a:lnTo>
                  <a:lnTo>
                    <a:pt x="421" y="0"/>
                  </a:lnTo>
                  <a:lnTo>
                    <a:pt x="526" y="0"/>
                  </a:lnTo>
                  <a:lnTo>
                    <a:pt x="630" y="0"/>
                  </a:lnTo>
                  <a:lnTo>
                    <a:pt x="736" y="0"/>
                  </a:lnTo>
                  <a:lnTo>
                    <a:pt x="841" y="0"/>
                  </a:lnTo>
                  <a:lnTo>
                    <a:pt x="941" y="104"/>
                  </a:lnTo>
                  <a:lnTo>
                    <a:pt x="1041" y="207"/>
                  </a:lnTo>
                  <a:lnTo>
                    <a:pt x="1141" y="311"/>
                  </a:lnTo>
                  <a:lnTo>
                    <a:pt x="1241" y="416"/>
                  </a:lnTo>
                  <a:lnTo>
                    <a:pt x="1340" y="520"/>
                  </a:lnTo>
                  <a:lnTo>
                    <a:pt x="1440" y="623"/>
                  </a:lnTo>
                  <a:lnTo>
                    <a:pt x="1540" y="726"/>
                  </a:lnTo>
                  <a:lnTo>
                    <a:pt x="1640" y="832"/>
                  </a:lnTo>
                  <a:lnTo>
                    <a:pt x="1751" y="832"/>
                  </a:lnTo>
                  <a:lnTo>
                    <a:pt x="1863" y="832"/>
                  </a:lnTo>
                  <a:lnTo>
                    <a:pt x="1974" y="832"/>
                  </a:lnTo>
                  <a:lnTo>
                    <a:pt x="2085" y="832"/>
                  </a:lnTo>
                  <a:lnTo>
                    <a:pt x="2197" y="832"/>
                  </a:lnTo>
                  <a:lnTo>
                    <a:pt x="2308" y="832"/>
                  </a:lnTo>
                  <a:lnTo>
                    <a:pt x="2419" y="832"/>
                  </a:lnTo>
                  <a:lnTo>
                    <a:pt x="2531" y="832"/>
                  </a:lnTo>
                  <a:lnTo>
                    <a:pt x="2642" y="832"/>
                  </a:lnTo>
                  <a:lnTo>
                    <a:pt x="2753" y="832"/>
                  </a:lnTo>
                  <a:lnTo>
                    <a:pt x="2867" y="832"/>
                  </a:lnTo>
                  <a:lnTo>
                    <a:pt x="2978" y="832"/>
                  </a:lnTo>
                  <a:lnTo>
                    <a:pt x="3089" y="832"/>
                  </a:lnTo>
                  <a:lnTo>
                    <a:pt x="3201" y="832"/>
                  </a:lnTo>
                  <a:lnTo>
                    <a:pt x="3312" y="832"/>
                  </a:lnTo>
                  <a:lnTo>
                    <a:pt x="3423" y="832"/>
                  </a:lnTo>
                </a:path>
              </a:pathLst>
            </a:custGeom>
            <a:noFill/>
            <a:ln w="6350">
              <a:solidFill>
                <a:srgbClr val="008B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5" name="Freeform 57"/>
            <p:cNvSpPr>
              <a:spLocks/>
            </p:cNvSpPr>
            <p:nvPr/>
          </p:nvSpPr>
          <p:spPr bwMode="auto">
            <a:xfrm>
              <a:off x="1863726" y="2888178"/>
              <a:ext cx="5430838" cy="1116031"/>
            </a:xfrm>
            <a:custGeom>
              <a:avLst/>
              <a:gdLst>
                <a:gd name="T0" fmla="*/ 0 w 3421"/>
                <a:gd name="T1" fmla="*/ 0 h 960"/>
                <a:gd name="T2" fmla="*/ 104 w 3421"/>
                <a:gd name="T3" fmla="*/ 0 h 960"/>
                <a:gd name="T4" fmla="*/ 210 w 3421"/>
                <a:gd name="T5" fmla="*/ 0 h 960"/>
                <a:gd name="T6" fmla="*/ 315 w 3421"/>
                <a:gd name="T7" fmla="*/ 0 h 960"/>
                <a:gd name="T8" fmla="*/ 419 w 3421"/>
                <a:gd name="T9" fmla="*/ 0 h 960"/>
                <a:gd name="T10" fmla="*/ 524 w 3421"/>
                <a:gd name="T11" fmla="*/ 0 h 960"/>
                <a:gd name="T12" fmla="*/ 628 w 3421"/>
                <a:gd name="T13" fmla="*/ 0 h 960"/>
                <a:gd name="T14" fmla="*/ 734 w 3421"/>
                <a:gd name="T15" fmla="*/ 0 h 960"/>
                <a:gd name="T16" fmla="*/ 839 w 3421"/>
                <a:gd name="T17" fmla="*/ 0 h 960"/>
                <a:gd name="T18" fmla="*/ 939 w 3421"/>
                <a:gd name="T19" fmla="*/ 119 h 960"/>
                <a:gd name="T20" fmla="*/ 1039 w 3421"/>
                <a:gd name="T21" fmla="*/ 239 h 960"/>
                <a:gd name="T22" fmla="*/ 1139 w 3421"/>
                <a:gd name="T23" fmla="*/ 358 h 960"/>
                <a:gd name="T24" fmla="*/ 1239 w 3421"/>
                <a:gd name="T25" fmla="*/ 479 h 960"/>
                <a:gd name="T26" fmla="*/ 1338 w 3421"/>
                <a:gd name="T27" fmla="*/ 600 h 960"/>
                <a:gd name="T28" fmla="*/ 1438 w 3421"/>
                <a:gd name="T29" fmla="*/ 718 h 960"/>
                <a:gd name="T30" fmla="*/ 1538 w 3421"/>
                <a:gd name="T31" fmla="*/ 839 h 960"/>
                <a:gd name="T32" fmla="*/ 1638 w 3421"/>
                <a:gd name="T33" fmla="*/ 960 h 960"/>
                <a:gd name="T34" fmla="*/ 1749 w 3421"/>
                <a:gd name="T35" fmla="*/ 960 h 960"/>
                <a:gd name="T36" fmla="*/ 1861 w 3421"/>
                <a:gd name="T37" fmla="*/ 960 h 960"/>
                <a:gd name="T38" fmla="*/ 1972 w 3421"/>
                <a:gd name="T39" fmla="*/ 960 h 960"/>
                <a:gd name="T40" fmla="*/ 2083 w 3421"/>
                <a:gd name="T41" fmla="*/ 960 h 960"/>
                <a:gd name="T42" fmla="*/ 2195 w 3421"/>
                <a:gd name="T43" fmla="*/ 960 h 960"/>
                <a:gd name="T44" fmla="*/ 2306 w 3421"/>
                <a:gd name="T45" fmla="*/ 960 h 960"/>
                <a:gd name="T46" fmla="*/ 2417 w 3421"/>
                <a:gd name="T47" fmla="*/ 960 h 960"/>
                <a:gd name="T48" fmla="*/ 2529 w 3421"/>
                <a:gd name="T49" fmla="*/ 960 h 960"/>
                <a:gd name="T50" fmla="*/ 2640 w 3421"/>
                <a:gd name="T51" fmla="*/ 960 h 960"/>
                <a:gd name="T52" fmla="*/ 2751 w 3421"/>
                <a:gd name="T53" fmla="*/ 960 h 960"/>
                <a:gd name="T54" fmla="*/ 2865 w 3421"/>
                <a:gd name="T55" fmla="*/ 960 h 960"/>
                <a:gd name="T56" fmla="*/ 2976 w 3421"/>
                <a:gd name="T57" fmla="*/ 960 h 960"/>
                <a:gd name="T58" fmla="*/ 3087 w 3421"/>
                <a:gd name="T59" fmla="*/ 960 h 960"/>
                <a:gd name="T60" fmla="*/ 3199 w 3421"/>
                <a:gd name="T61" fmla="*/ 960 h 960"/>
                <a:gd name="T62" fmla="*/ 3310 w 3421"/>
                <a:gd name="T63" fmla="*/ 960 h 960"/>
                <a:gd name="T64" fmla="*/ 3421 w 3421"/>
                <a:gd name="T6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1" h="960">
                  <a:moveTo>
                    <a:pt x="0" y="0"/>
                  </a:moveTo>
                  <a:lnTo>
                    <a:pt x="104" y="0"/>
                  </a:lnTo>
                  <a:lnTo>
                    <a:pt x="210" y="0"/>
                  </a:lnTo>
                  <a:lnTo>
                    <a:pt x="315" y="0"/>
                  </a:lnTo>
                  <a:lnTo>
                    <a:pt x="419" y="0"/>
                  </a:lnTo>
                  <a:lnTo>
                    <a:pt x="524" y="0"/>
                  </a:lnTo>
                  <a:lnTo>
                    <a:pt x="628" y="0"/>
                  </a:lnTo>
                  <a:lnTo>
                    <a:pt x="734" y="0"/>
                  </a:lnTo>
                  <a:lnTo>
                    <a:pt x="839" y="0"/>
                  </a:lnTo>
                  <a:lnTo>
                    <a:pt x="939" y="119"/>
                  </a:lnTo>
                  <a:lnTo>
                    <a:pt x="1039" y="239"/>
                  </a:lnTo>
                  <a:lnTo>
                    <a:pt x="1139" y="358"/>
                  </a:lnTo>
                  <a:lnTo>
                    <a:pt x="1239" y="479"/>
                  </a:lnTo>
                  <a:lnTo>
                    <a:pt x="1338" y="600"/>
                  </a:lnTo>
                  <a:lnTo>
                    <a:pt x="1438" y="718"/>
                  </a:lnTo>
                  <a:lnTo>
                    <a:pt x="1538" y="839"/>
                  </a:lnTo>
                  <a:lnTo>
                    <a:pt x="1638" y="960"/>
                  </a:lnTo>
                  <a:lnTo>
                    <a:pt x="1749" y="960"/>
                  </a:lnTo>
                  <a:lnTo>
                    <a:pt x="1861" y="960"/>
                  </a:lnTo>
                  <a:lnTo>
                    <a:pt x="1972" y="960"/>
                  </a:lnTo>
                  <a:lnTo>
                    <a:pt x="2083" y="960"/>
                  </a:lnTo>
                  <a:lnTo>
                    <a:pt x="2195" y="960"/>
                  </a:lnTo>
                  <a:lnTo>
                    <a:pt x="2306" y="960"/>
                  </a:lnTo>
                  <a:lnTo>
                    <a:pt x="2417" y="960"/>
                  </a:lnTo>
                  <a:lnTo>
                    <a:pt x="2529" y="960"/>
                  </a:lnTo>
                  <a:lnTo>
                    <a:pt x="2640" y="960"/>
                  </a:lnTo>
                  <a:lnTo>
                    <a:pt x="2751" y="960"/>
                  </a:lnTo>
                  <a:lnTo>
                    <a:pt x="2865" y="960"/>
                  </a:lnTo>
                  <a:lnTo>
                    <a:pt x="2976" y="960"/>
                  </a:lnTo>
                  <a:lnTo>
                    <a:pt x="3087" y="960"/>
                  </a:lnTo>
                  <a:lnTo>
                    <a:pt x="3199" y="960"/>
                  </a:lnTo>
                  <a:lnTo>
                    <a:pt x="3310" y="960"/>
                  </a:lnTo>
                  <a:lnTo>
                    <a:pt x="3421" y="960"/>
                  </a:lnTo>
                </a:path>
              </a:pathLst>
            </a:custGeom>
            <a:noFill/>
            <a:ln w="6350">
              <a:solidFill>
                <a:srgbClr val="009C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6" name="Freeform 58"/>
            <p:cNvSpPr>
              <a:spLocks/>
            </p:cNvSpPr>
            <p:nvPr/>
          </p:nvSpPr>
          <p:spPr bwMode="auto">
            <a:xfrm>
              <a:off x="1863726" y="2927705"/>
              <a:ext cx="5430838" cy="1263673"/>
            </a:xfrm>
            <a:custGeom>
              <a:avLst/>
              <a:gdLst>
                <a:gd name="T0" fmla="*/ 0 w 3421"/>
                <a:gd name="T1" fmla="*/ 0 h 1087"/>
                <a:gd name="T2" fmla="*/ 104 w 3421"/>
                <a:gd name="T3" fmla="*/ 0 h 1087"/>
                <a:gd name="T4" fmla="*/ 210 w 3421"/>
                <a:gd name="T5" fmla="*/ 0 h 1087"/>
                <a:gd name="T6" fmla="*/ 315 w 3421"/>
                <a:gd name="T7" fmla="*/ 0 h 1087"/>
                <a:gd name="T8" fmla="*/ 419 w 3421"/>
                <a:gd name="T9" fmla="*/ 0 h 1087"/>
                <a:gd name="T10" fmla="*/ 524 w 3421"/>
                <a:gd name="T11" fmla="*/ 0 h 1087"/>
                <a:gd name="T12" fmla="*/ 630 w 3421"/>
                <a:gd name="T13" fmla="*/ 0 h 1087"/>
                <a:gd name="T14" fmla="*/ 734 w 3421"/>
                <a:gd name="T15" fmla="*/ 0 h 1087"/>
                <a:gd name="T16" fmla="*/ 839 w 3421"/>
                <a:gd name="T17" fmla="*/ 0 h 1087"/>
                <a:gd name="T18" fmla="*/ 939 w 3421"/>
                <a:gd name="T19" fmla="*/ 136 h 1087"/>
                <a:gd name="T20" fmla="*/ 1039 w 3421"/>
                <a:gd name="T21" fmla="*/ 270 h 1087"/>
                <a:gd name="T22" fmla="*/ 1139 w 3421"/>
                <a:gd name="T23" fmla="*/ 406 h 1087"/>
                <a:gd name="T24" fmla="*/ 1239 w 3421"/>
                <a:gd name="T25" fmla="*/ 543 h 1087"/>
                <a:gd name="T26" fmla="*/ 1338 w 3421"/>
                <a:gd name="T27" fmla="*/ 679 h 1087"/>
                <a:gd name="T28" fmla="*/ 1438 w 3421"/>
                <a:gd name="T29" fmla="*/ 815 h 1087"/>
                <a:gd name="T30" fmla="*/ 1538 w 3421"/>
                <a:gd name="T31" fmla="*/ 951 h 1087"/>
                <a:gd name="T32" fmla="*/ 1638 w 3421"/>
                <a:gd name="T33" fmla="*/ 1087 h 1087"/>
                <a:gd name="T34" fmla="*/ 1749 w 3421"/>
                <a:gd name="T35" fmla="*/ 1087 h 1087"/>
                <a:gd name="T36" fmla="*/ 1861 w 3421"/>
                <a:gd name="T37" fmla="*/ 1087 h 1087"/>
                <a:gd name="T38" fmla="*/ 1972 w 3421"/>
                <a:gd name="T39" fmla="*/ 1087 h 1087"/>
                <a:gd name="T40" fmla="*/ 2083 w 3421"/>
                <a:gd name="T41" fmla="*/ 1087 h 1087"/>
                <a:gd name="T42" fmla="*/ 2195 w 3421"/>
                <a:gd name="T43" fmla="*/ 1087 h 1087"/>
                <a:gd name="T44" fmla="*/ 2306 w 3421"/>
                <a:gd name="T45" fmla="*/ 1087 h 1087"/>
                <a:gd name="T46" fmla="*/ 2417 w 3421"/>
                <a:gd name="T47" fmla="*/ 1087 h 1087"/>
                <a:gd name="T48" fmla="*/ 2529 w 3421"/>
                <a:gd name="T49" fmla="*/ 1087 h 1087"/>
                <a:gd name="T50" fmla="*/ 2640 w 3421"/>
                <a:gd name="T51" fmla="*/ 1087 h 1087"/>
                <a:gd name="T52" fmla="*/ 2751 w 3421"/>
                <a:gd name="T53" fmla="*/ 1087 h 1087"/>
                <a:gd name="T54" fmla="*/ 2865 w 3421"/>
                <a:gd name="T55" fmla="*/ 1087 h 1087"/>
                <a:gd name="T56" fmla="*/ 2976 w 3421"/>
                <a:gd name="T57" fmla="*/ 1087 h 1087"/>
                <a:gd name="T58" fmla="*/ 3087 w 3421"/>
                <a:gd name="T59" fmla="*/ 1087 h 1087"/>
                <a:gd name="T60" fmla="*/ 3199 w 3421"/>
                <a:gd name="T61" fmla="*/ 1087 h 1087"/>
                <a:gd name="T62" fmla="*/ 3310 w 3421"/>
                <a:gd name="T63" fmla="*/ 1087 h 1087"/>
                <a:gd name="T64" fmla="*/ 3421 w 3421"/>
                <a:gd name="T65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1" h="1087">
                  <a:moveTo>
                    <a:pt x="0" y="0"/>
                  </a:moveTo>
                  <a:lnTo>
                    <a:pt x="104" y="0"/>
                  </a:lnTo>
                  <a:lnTo>
                    <a:pt x="210" y="0"/>
                  </a:lnTo>
                  <a:lnTo>
                    <a:pt x="315" y="0"/>
                  </a:lnTo>
                  <a:lnTo>
                    <a:pt x="419" y="0"/>
                  </a:lnTo>
                  <a:lnTo>
                    <a:pt x="524" y="0"/>
                  </a:lnTo>
                  <a:lnTo>
                    <a:pt x="630" y="0"/>
                  </a:lnTo>
                  <a:lnTo>
                    <a:pt x="734" y="0"/>
                  </a:lnTo>
                  <a:lnTo>
                    <a:pt x="839" y="0"/>
                  </a:lnTo>
                  <a:lnTo>
                    <a:pt x="939" y="136"/>
                  </a:lnTo>
                  <a:lnTo>
                    <a:pt x="1039" y="270"/>
                  </a:lnTo>
                  <a:lnTo>
                    <a:pt x="1139" y="406"/>
                  </a:lnTo>
                  <a:lnTo>
                    <a:pt x="1239" y="543"/>
                  </a:lnTo>
                  <a:lnTo>
                    <a:pt x="1338" y="679"/>
                  </a:lnTo>
                  <a:lnTo>
                    <a:pt x="1438" y="815"/>
                  </a:lnTo>
                  <a:lnTo>
                    <a:pt x="1538" y="951"/>
                  </a:lnTo>
                  <a:lnTo>
                    <a:pt x="1638" y="1087"/>
                  </a:lnTo>
                  <a:lnTo>
                    <a:pt x="1749" y="1087"/>
                  </a:lnTo>
                  <a:lnTo>
                    <a:pt x="1861" y="1087"/>
                  </a:lnTo>
                  <a:lnTo>
                    <a:pt x="1972" y="1087"/>
                  </a:lnTo>
                  <a:lnTo>
                    <a:pt x="2083" y="1087"/>
                  </a:lnTo>
                  <a:lnTo>
                    <a:pt x="2195" y="1087"/>
                  </a:lnTo>
                  <a:lnTo>
                    <a:pt x="2306" y="1087"/>
                  </a:lnTo>
                  <a:lnTo>
                    <a:pt x="2417" y="1087"/>
                  </a:lnTo>
                  <a:lnTo>
                    <a:pt x="2529" y="1087"/>
                  </a:lnTo>
                  <a:lnTo>
                    <a:pt x="2640" y="1087"/>
                  </a:lnTo>
                  <a:lnTo>
                    <a:pt x="2751" y="1087"/>
                  </a:lnTo>
                  <a:lnTo>
                    <a:pt x="2865" y="1087"/>
                  </a:lnTo>
                  <a:lnTo>
                    <a:pt x="2976" y="1087"/>
                  </a:lnTo>
                  <a:lnTo>
                    <a:pt x="3087" y="1087"/>
                  </a:lnTo>
                  <a:lnTo>
                    <a:pt x="3199" y="1087"/>
                  </a:lnTo>
                  <a:lnTo>
                    <a:pt x="3310" y="1087"/>
                  </a:lnTo>
                  <a:lnTo>
                    <a:pt x="3421" y="1087"/>
                  </a:lnTo>
                </a:path>
              </a:pathLst>
            </a:custGeom>
            <a:noFill/>
            <a:ln w="6350">
              <a:solidFill>
                <a:srgbClr val="009C8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7" name="Freeform 59"/>
            <p:cNvSpPr>
              <a:spLocks/>
            </p:cNvSpPr>
            <p:nvPr/>
          </p:nvSpPr>
          <p:spPr bwMode="auto">
            <a:xfrm>
              <a:off x="1863726" y="2968393"/>
              <a:ext cx="5430838" cy="1412477"/>
            </a:xfrm>
            <a:custGeom>
              <a:avLst/>
              <a:gdLst>
                <a:gd name="T0" fmla="*/ 0 w 3421"/>
                <a:gd name="T1" fmla="*/ 0 h 1215"/>
                <a:gd name="T2" fmla="*/ 106 w 3421"/>
                <a:gd name="T3" fmla="*/ 0 h 1215"/>
                <a:gd name="T4" fmla="*/ 210 w 3421"/>
                <a:gd name="T5" fmla="*/ 0 h 1215"/>
                <a:gd name="T6" fmla="*/ 315 w 3421"/>
                <a:gd name="T7" fmla="*/ 0 h 1215"/>
                <a:gd name="T8" fmla="*/ 419 w 3421"/>
                <a:gd name="T9" fmla="*/ 0 h 1215"/>
                <a:gd name="T10" fmla="*/ 524 w 3421"/>
                <a:gd name="T11" fmla="*/ 0 h 1215"/>
                <a:gd name="T12" fmla="*/ 630 w 3421"/>
                <a:gd name="T13" fmla="*/ 0 h 1215"/>
                <a:gd name="T14" fmla="*/ 734 w 3421"/>
                <a:gd name="T15" fmla="*/ 0 h 1215"/>
                <a:gd name="T16" fmla="*/ 839 w 3421"/>
                <a:gd name="T17" fmla="*/ 0 h 1215"/>
                <a:gd name="T18" fmla="*/ 939 w 3421"/>
                <a:gd name="T19" fmla="*/ 151 h 1215"/>
                <a:gd name="T20" fmla="*/ 1039 w 3421"/>
                <a:gd name="T21" fmla="*/ 302 h 1215"/>
                <a:gd name="T22" fmla="*/ 1139 w 3421"/>
                <a:gd name="T23" fmla="*/ 456 h 1215"/>
                <a:gd name="T24" fmla="*/ 1239 w 3421"/>
                <a:gd name="T25" fmla="*/ 607 h 1215"/>
                <a:gd name="T26" fmla="*/ 1338 w 3421"/>
                <a:gd name="T27" fmla="*/ 759 h 1215"/>
                <a:gd name="T28" fmla="*/ 1438 w 3421"/>
                <a:gd name="T29" fmla="*/ 910 h 1215"/>
                <a:gd name="T30" fmla="*/ 1538 w 3421"/>
                <a:gd name="T31" fmla="*/ 1063 h 1215"/>
                <a:gd name="T32" fmla="*/ 1638 w 3421"/>
                <a:gd name="T33" fmla="*/ 1215 h 1215"/>
                <a:gd name="T34" fmla="*/ 1749 w 3421"/>
                <a:gd name="T35" fmla="*/ 1215 h 1215"/>
                <a:gd name="T36" fmla="*/ 1861 w 3421"/>
                <a:gd name="T37" fmla="*/ 1215 h 1215"/>
                <a:gd name="T38" fmla="*/ 1972 w 3421"/>
                <a:gd name="T39" fmla="*/ 1215 h 1215"/>
                <a:gd name="T40" fmla="*/ 2083 w 3421"/>
                <a:gd name="T41" fmla="*/ 1215 h 1215"/>
                <a:gd name="T42" fmla="*/ 2195 w 3421"/>
                <a:gd name="T43" fmla="*/ 1215 h 1215"/>
                <a:gd name="T44" fmla="*/ 2306 w 3421"/>
                <a:gd name="T45" fmla="*/ 1215 h 1215"/>
                <a:gd name="T46" fmla="*/ 2417 w 3421"/>
                <a:gd name="T47" fmla="*/ 1215 h 1215"/>
                <a:gd name="T48" fmla="*/ 2529 w 3421"/>
                <a:gd name="T49" fmla="*/ 1215 h 1215"/>
                <a:gd name="T50" fmla="*/ 2640 w 3421"/>
                <a:gd name="T51" fmla="*/ 1215 h 1215"/>
                <a:gd name="T52" fmla="*/ 2751 w 3421"/>
                <a:gd name="T53" fmla="*/ 1215 h 1215"/>
                <a:gd name="T54" fmla="*/ 2865 w 3421"/>
                <a:gd name="T55" fmla="*/ 1215 h 1215"/>
                <a:gd name="T56" fmla="*/ 2976 w 3421"/>
                <a:gd name="T57" fmla="*/ 1215 h 1215"/>
                <a:gd name="T58" fmla="*/ 3087 w 3421"/>
                <a:gd name="T59" fmla="*/ 1215 h 1215"/>
                <a:gd name="T60" fmla="*/ 3199 w 3421"/>
                <a:gd name="T61" fmla="*/ 1215 h 1215"/>
                <a:gd name="T62" fmla="*/ 3310 w 3421"/>
                <a:gd name="T63" fmla="*/ 1215 h 1215"/>
                <a:gd name="T64" fmla="*/ 3421 w 3421"/>
                <a:gd name="T65" fmla="*/ 121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1" h="1215">
                  <a:moveTo>
                    <a:pt x="0" y="0"/>
                  </a:moveTo>
                  <a:lnTo>
                    <a:pt x="106" y="0"/>
                  </a:lnTo>
                  <a:lnTo>
                    <a:pt x="210" y="0"/>
                  </a:lnTo>
                  <a:lnTo>
                    <a:pt x="315" y="0"/>
                  </a:lnTo>
                  <a:lnTo>
                    <a:pt x="419" y="0"/>
                  </a:lnTo>
                  <a:lnTo>
                    <a:pt x="524" y="0"/>
                  </a:lnTo>
                  <a:lnTo>
                    <a:pt x="630" y="0"/>
                  </a:lnTo>
                  <a:lnTo>
                    <a:pt x="734" y="0"/>
                  </a:lnTo>
                  <a:lnTo>
                    <a:pt x="839" y="0"/>
                  </a:lnTo>
                  <a:lnTo>
                    <a:pt x="939" y="151"/>
                  </a:lnTo>
                  <a:lnTo>
                    <a:pt x="1039" y="302"/>
                  </a:lnTo>
                  <a:lnTo>
                    <a:pt x="1139" y="456"/>
                  </a:lnTo>
                  <a:lnTo>
                    <a:pt x="1239" y="607"/>
                  </a:lnTo>
                  <a:lnTo>
                    <a:pt x="1338" y="759"/>
                  </a:lnTo>
                  <a:lnTo>
                    <a:pt x="1438" y="910"/>
                  </a:lnTo>
                  <a:lnTo>
                    <a:pt x="1538" y="1063"/>
                  </a:lnTo>
                  <a:lnTo>
                    <a:pt x="1638" y="1215"/>
                  </a:lnTo>
                  <a:lnTo>
                    <a:pt x="1749" y="1215"/>
                  </a:lnTo>
                  <a:lnTo>
                    <a:pt x="1861" y="1215"/>
                  </a:lnTo>
                  <a:lnTo>
                    <a:pt x="1972" y="1215"/>
                  </a:lnTo>
                  <a:lnTo>
                    <a:pt x="2083" y="1215"/>
                  </a:lnTo>
                  <a:lnTo>
                    <a:pt x="2195" y="1215"/>
                  </a:lnTo>
                  <a:lnTo>
                    <a:pt x="2306" y="1215"/>
                  </a:lnTo>
                  <a:lnTo>
                    <a:pt x="2417" y="1215"/>
                  </a:lnTo>
                  <a:lnTo>
                    <a:pt x="2529" y="1215"/>
                  </a:lnTo>
                  <a:lnTo>
                    <a:pt x="2640" y="1215"/>
                  </a:lnTo>
                  <a:lnTo>
                    <a:pt x="2751" y="1215"/>
                  </a:lnTo>
                  <a:lnTo>
                    <a:pt x="2865" y="1215"/>
                  </a:lnTo>
                  <a:lnTo>
                    <a:pt x="2976" y="1215"/>
                  </a:lnTo>
                  <a:lnTo>
                    <a:pt x="3087" y="1215"/>
                  </a:lnTo>
                  <a:lnTo>
                    <a:pt x="3199" y="1215"/>
                  </a:lnTo>
                  <a:lnTo>
                    <a:pt x="3310" y="1215"/>
                  </a:lnTo>
                  <a:lnTo>
                    <a:pt x="3421" y="1215"/>
                  </a:lnTo>
                </a:path>
              </a:pathLst>
            </a:custGeom>
            <a:noFill/>
            <a:ln w="6350">
              <a:solidFill>
                <a:srgbClr val="0099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8" name="Freeform 60"/>
            <p:cNvSpPr>
              <a:spLocks/>
            </p:cNvSpPr>
            <p:nvPr/>
          </p:nvSpPr>
          <p:spPr bwMode="auto">
            <a:xfrm>
              <a:off x="1863726" y="3007919"/>
              <a:ext cx="5430838" cy="1562444"/>
            </a:xfrm>
            <a:custGeom>
              <a:avLst/>
              <a:gdLst>
                <a:gd name="T0" fmla="*/ 0 w 3421"/>
                <a:gd name="T1" fmla="*/ 0 h 1344"/>
                <a:gd name="T2" fmla="*/ 839 w 3421"/>
                <a:gd name="T3" fmla="*/ 0 h 1344"/>
                <a:gd name="T4" fmla="*/ 1638 w 3421"/>
                <a:gd name="T5" fmla="*/ 1344 h 1344"/>
                <a:gd name="T6" fmla="*/ 3421 w 3421"/>
                <a:gd name="T7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1" h="1344">
                  <a:moveTo>
                    <a:pt x="0" y="0"/>
                  </a:moveTo>
                  <a:lnTo>
                    <a:pt x="839" y="0"/>
                  </a:lnTo>
                  <a:lnTo>
                    <a:pt x="1638" y="1344"/>
                  </a:lnTo>
                  <a:lnTo>
                    <a:pt x="3421" y="1344"/>
                  </a:lnTo>
                </a:path>
              </a:pathLst>
            </a:custGeom>
            <a:noFill/>
            <a:ln w="6350">
              <a:solidFill>
                <a:srgbClr val="0098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2" name="Freeform 5"/>
          <p:cNvSpPr>
            <a:spLocks/>
          </p:cNvSpPr>
          <p:nvPr/>
        </p:nvSpPr>
        <p:spPr bwMode="auto">
          <a:xfrm>
            <a:off x="850902" y="3009900"/>
            <a:ext cx="2798233" cy="1957917"/>
          </a:xfrm>
          <a:custGeom>
            <a:avLst/>
            <a:gdLst>
              <a:gd name="T0" fmla="*/ 1322 w 1322"/>
              <a:gd name="T1" fmla="*/ 450 h 925"/>
              <a:gd name="T2" fmla="*/ 88 w 1322"/>
              <a:gd name="T3" fmla="*/ 925 h 925"/>
              <a:gd name="T4" fmla="*/ 67 w 1322"/>
              <a:gd name="T5" fmla="*/ 868 h 925"/>
              <a:gd name="T6" fmla="*/ 49 w 1322"/>
              <a:gd name="T7" fmla="*/ 810 h 925"/>
              <a:gd name="T8" fmla="*/ 34 w 1322"/>
              <a:gd name="T9" fmla="*/ 752 h 925"/>
              <a:gd name="T10" fmla="*/ 22 w 1322"/>
              <a:gd name="T11" fmla="*/ 692 h 925"/>
              <a:gd name="T12" fmla="*/ 13 w 1322"/>
              <a:gd name="T13" fmla="*/ 633 h 925"/>
              <a:gd name="T14" fmla="*/ 5 w 1322"/>
              <a:gd name="T15" fmla="*/ 571 h 925"/>
              <a:gd name="T16" fmla="*/ 0 w 1322"/>
              <a:gd name="T17" fmla="*/ 512 h 925"/>
              <a:gd name="T18" fmla="*/ 0 w 1322"/>
              <a:gd name="T19" fmla="*/ 450 h 925"/>
              <a:gd name="T20" fmla="*/ 0 w 1322"/>
              <a:gd name="T21" fmla="*/ 392 h 925"/>
              <a:gd name="T22" fmla="*/ 3 w 1322"/>
              <a:gd name="T23" fmla="*/ 336 h 925"/>
              <a:gd name="T24" fmla="*/ 11 w 1322"/>
              <a:gd name="T25" fmla="*/ 278 h 925"/>
              <a:gd name="T26" fmla="*/ 20 w 1322"/>
              <a:gd name="T27" fmla="*/ 222 h 925"/>
              <a:gd name="T28" fmla="*/ 31 w 1322"/>
              <a:gd name="T29" fmla="*/ 166 h 925"/>
              <a:gd name="T30" fmla="*/ 43 w 1322"/>
              <a:gd name="T31" fmla="*/ 110 h 925"/>
              <a:gd name="T32" fmla="*/ 60 w 1322"/>
              <a:gd name="T33" fmla="*/ 54 h 925"/>
              <a:gd name="T34" fmla="*/ 78 w 1322"/>
              <a:gd name="T35" fmla="*/ 0 h 925"/>
              <a:gd name="T36" fmla="*/ 1322 w 1322"/>
              <a:gd name="T37" fmla="*/ 45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22" h="925">
                <a:moveTo>
                  <a:pt x="1322" y="450"/>
                </a:moveTo>
                <a:lnTo>
                  <a:pt x="88" y="925"/>
                </a:lnTo>
                <a:lnTo>
                  <a:pt x="67" y="868"/>
                </a:lnTo>
                <a:lnTo>
                  <a:pt x="49" y="810"/>
                </a:lnTo>
                <a:lnTo>
                  <a:pt x="34" y="752"/>
                </a:lnTo>
                <a:lnTo>
                  <a:pt x="22" y="692"/>
                </a:lnTo>
                <a:lnTo>
                  <a:pt x="13" y="633"/>
                </a:lnTo>
                <a:lnTo>
                  <a:pt x="5" y="571"/>
                </a:lnTo>
                <a:lnTo>
                  <a:pt x="0" y="512"/>
                </a:lnTo>
                <a:lnTo>
                  <a:pt x="0" y="450"/>
                </a:lnTo>
                <a:lnTo>
                  <a:pt x="0" y="392"/>
                </a:lnTo>
                <a:lnTo>
                  <a:pt x="3" y="336"/>
                </a:lnTo>
                <a:lnTo>
                  <a:pt x="11" y="278"/>
                </a:lnTo>
                <a:lnTo>
                  <a:pt x="20" y="222"/>
                </a:lnTo>
                <a:lnTo>
                  <a:pt x="31" y="166"/>
                </a:lnTo>
                <a:lnTo>
                  <a:pt x="43" y="110"/>
                </a:lnTo>
                <a:lnTo>
                  <a:pt x="60" y="54"/>
                </a:lnTo>
                <a:lnTo>
                  <a:pt x="78" y="0"/>
                </a:lnTo>
                <a:lnTo>
                  <a:pt x="1322" y="450"/>
                </a:lnTo>
                <a:close/>
              </a:path>
            </a:pathLst>
          </a:custGeom>
          <a:solidFill>
            <a:srgbClr val="FB920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649135" y="1384301"/>
            <a:ext cx="2218267" cy="2578100"/>
          </a:xfrm>
          <a:custGeom>
            <a:avLst/>
            <a:gdLst>
              <a:gd name="T0" fmla="*/ 0 w 1048"/>
              <a:gd name="T1" fmla="*/ 1218 h 1218"/>
              <a:gd name="T2" fmla="*/ 513 w 1048"/>
              <a:gd name="T3" fmla="*/ 0 h 1218"/>
              <a:gd name="T4" fmla="*/ 551 w 1048"/>
              <a:gd name="T5" fmla="*/ 16 h 1218"/>
              <a:gd name="T6" fmla="*/ 591 w 1048"/>
              <a:gd name="T7" fmla="*/ 36 h 1218"/>
              <a:gd name="T8" fmla="*/ 629 w 1048"/>
              <a:gd name="T9" fmla="*/ 54 h 1218"/>
              <a:gd name="T10" fmla="*/ 665 w 1048"/>
              <a:gd name="T11" fmla="*/ 76 h 1218"/>
              <a:gd name="T12" fmla="*/ 703 w 1048"/>
              <a:gd name="T13" fmla="*/ 97 h 1218"/>
              <a:gd name="T14" fmla="*/ 737 w 1048"/>
              <a:gd name="T15" fmla="*/ 121 h 1218"/>
              <a:gd name="T16" fmla="*/ 773 w 1048"/>
              <a:gd name="T17" fmla="*/ 144 h 1218"/>
              <a:gd name="T18" fmla="*/ 808 w 1048"/>
              <a:gd name="T19" fmla="*/ 172 h 1218"/>
              <a:gd name="T20" fmla="*/ 840 w 1048"/>
              <a:gd name="T21" fmla="*/ 197 h 1218"/>
              <a:gd name="T22" fmla="*/ 873 w 1048"/>
              <a:gd name="T23" fmla="*/ 224 h 1218"/>
              <a:gd name="T24" fmla="*/ 904 w 1048"/>
              <a:gd name="T25" fmla="*/ 253 h 1218"/>
              <a:gd name="T26" fmla="*/ 934 w 1048"/>
              <a:gd name="T27" fmla="*/ 284 h 1218"/>
              <a:gd name="T28" fmla="*/ 965 w 1048"/>
              <a:gd name="T29" fmla="*/ 314 h 1218"/>
              <a:gd name="T30" fmla="*/ 994 w 1048"/>
              <a:gd name="T31" fmla="*/ 345 h 1218"/>
              <a:gd name="T32" fmla="*/ 1021 w 1048"/>
              <a:gd name="T33" fmla="*/ 378 h 1218"/>
              <a:gd name="T34" fmla="*/ 1048 w 1048"/>
              <a:gd name="T35" fmla="*/ 412 h 1218"/>
              <a:gd name="T36" fmla="*/ 0 w 1048"/>
              <a:gd name="T37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48" h="1218">
                <a:moveTo>
                  <a:pt x="0" y="1218"/>
                </a:moveTo>
                <a:lnTo>
                  <a:pt x="513" y="0"/>
                </a:lnTo>
                <a:lnTo>
                  <a:pt x="551" y="16"/>
                </a:lnTo>
                <a:lnTo>
                  <a:pt x="591" y="36"/>
                </a:lnTo>
                <a:lnTo>
                  <a:pt x="629" y="54"/>
                </a:lnTo>
                <a:lnTo>
                  <a:pt x="665" y="76"/>
                </a:lnTo>
                <a:lnTo>
                  <a:pt x="703" y="97"/>
                </a:lnTo>
                <a:lnTo>
                  <a:pt x="737" y="121"/>
                </a:lnTo>
                <a:lnTo>
                  <a:pt x="773" y="144"/>
                </a:lnTo>
                <a:lnTo>
                  <a:pt x="808" y="172"/>
                </a:lnTo>
                <a:lnTo>
                  <a:pt x="840" y="197"/>
                </a:lnTo>
                <a:lnTo>
                  <a:pt x="873" y="224"/>
                </a:lnTo>
                <a:lnTo>
                  <a:pt x="904" y="253"/>
                </a:lnTo>
                <a:lnTo>
                  <a:pt x="934" y="284"/>
                </a:lnTo>
                <a:lnTo>
                  <a:pt x="965" y="314"/>
                </a:lnTo>
                <a:lnTo>
                  <a:pt x="994" y="345"/>
                </a:lnTo>
                <a:lnTo>
                  <a:pt x="1021" y="378"/>
                </a:lnTo>
                <a:lnTo>
                  <a:pt x="1048" y="412"/>
                </a:lnTo>
                <a:lnTo>
                  <a:pt x="0" y="121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2821518" y="1166284"/>
            <a:ext cx="1699684" cy="2796117"/>
          </a:xfrm>
          <a:custGeom>
            <a:avLst/>
            <a:gdLst>
              <a:gd name="T0" fmla="*/ 391 w 803"/>
              <a:gd name="T1" fmla="*/ 1321 h 1321"/>
              <a:gd name="T2" fmla="*/ 0 w 803"/>
              <a:gd name="T3" fmla="*/ 58 h 1321"/>
              <a:gd name="T4" fmla="*/ 49 w 803"/>
              <a:gd name="T5" fmla="*/ 45 h 1321"/>
              <a:gd name="T6" fmla="*/ 96 w 803"/>
              <a:gd name="T7" fmla="*/ 32 h 1321"/>
              <a:gd name="T8" fmla="*/ 145 w 803"/>
              <a:gd name="T9" fmla="*/ 22 h 1321"/>
              <a:gd name="T10" fmla="*/ 193 w 803"/>
              <a:gd name="T11" fmla="*/ 14 h 1321"/>
              <a:gd name="T12" fmla="*/ 242 w 803"/>
              <a:gd name="T13" fmla="*/ 7 h 1321"/>
              <a:gd name="T14" fmla="*/ 293 w 803"/>
              <a:gd name="T15" fmla="*/ 3 h 1321"/>
              <a:gd name="T16" fmla="*/ 342 w 803"/>
              <a:gd name="T17" fmla="*/ 0 h 1321"/>
              <a:gd name="T18" fmla="*/ 391 w 803"/>
              <a:gd name="T19" fmla="*/ 0 h 1321"/>
              <a:gd name="T20" fmla="*/ 443 w 803"/>
              <a:gd name="T21" fmla="*/ 0 h 1321"/>
              <a:gd name="T22" fmla="*/ 495 w 803"/>
              <a:gd name="T23" fmla="*/ 3 h 1321"/>
              <a:gd name="T24" fmla="*/ 548 w 803"/>
              <a:gd name="T25" fmla="*/ 9 h 1321"/>
              <a:gd name="T26" fmla="*/ 600 w 803"/>
              <a:gd name="T27" fmla="*/ 16 h 1321"/>
              <a:gd name="T28" fmla="*/ 651 w 803"/>
              <a:gd name="T29" fmla="*/ 25 h 1321"/>
              <a:gd name="T30" fmla="*/ 701 w 803"/>
              <a:gd name="T31" fmla="*/ 36 h 1321"/>
              <a:gd name="T32" fmla="*/ 752 w 803"/>
              <a:gd name="T33" fmla="*/ 50 h 1321"/>
              <a:gd name="T34" fmla="*/ 803 w 803"/>
              <a:gd name="T35" fmla="*/ 65 h 1321"/>
              <a:gd name="T36" fmla="*/ 391 w 803"/>
              <a:gd name="T37" fmla="*/ 1321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3" h="1321">
                <a:moveTo>
                  <a:pt x="391" y="1321"/>
                </a:moveTo>
                <a:lnTo>
                  <a:pt x="0" y="58"/>
                </a:lnTo>
                <a:lnTo>
                  <a:pt x="49" y="45"/>
                </a:lnTo>
                <a:lnTo>
                  <a:pt x="96" y="32"/>
                </a:lnTo>
                <a:lnTo>
                  <a:pt x="145" y="22"/>
                </a:lnTo>
                <a:lnTo>
                  <a:pt x="193" y="14"/>
                </a:lnTo>
                <a:lnTo>
                  <a:pt x="242" y="7"/>
                </a:lnTo>
                <a:lnTo>
                  <a:pt x="293" y="3"/>
                </a:lnTo>
                <a:lnTo>
                  <a:pt x="342" y="0"/>
                </a:lnTo>
                <a:lnTo>
                  <a:pt x="391" y="0"/>
                </a:lnTo>
                <a:lnTo>
                  <a:pt x="443" y="0"/>
                </a:lnTo>
                <a:lnTo>
                  <a:pt x="495" y="3"/>
                </a:lnTo>
                <a:lnTo>
                  <a:pt x="548" y="9"/>
                </a:lnTo>
                <a:lnTo>
                  <a:pt x="600" y="16"/>
                </a:lnTo>
                <a:lnTo>
                  <a:pt x="651" y="25"/>
                </a:lnTo>
                <a:lnTo>
                  <a:pt x="701" y="36"/>
                </a:lnTo>
                <a:lnTo>
                  <a:pt x="752" y="50"/>
                </a:lnTo>
                <a:lnTo>
                  <a:pt x="803" y="65"/>
                </a:lnTo>
                <a:lnTo>
                  <a:pt x="391" y="132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1136651" y="1380067"/>
            <a:ext cx="2512484" cy="2582333"/>
          </a:xfrm>
          <a:custGeom>
            <a:avLst/>
            <a:gdLst>
              <a:gd name="T0" fmla="*/ 1187 w 1187"/>
              <a:gd name="T1" fmla="*/ 1220 h 1220"/>
              <a:gd name="T2" fmla="*/ 0 w 1187"/>
              <a:gd name="T3" fmla="*/ 636 h 1220"/>
              <a:gd name="T4" fmla="*/ 28 w 1187"/>
              <a:gd name="T5" fmla="*/ 584 h 1220"/>
              <a:gd name="T6" fmla="*/ 58 w 1187"/>
              <a:gd name="T7" fmla="*/ 531 h 1220"/>
              <a:gd name="T8" fmla="*/ 91 w 1187"/>
              <a:gd name="T9" fmla="*/ 481 h 1220"/>
              <a:gd name="T10" fmla="*/ 123 w 1187"/>
              <a:gd name="T11" fmla="*/ 434 h 1220"/>
              <a:gd name="T12" fmla="*/ 161 w 1187"/>
              <a:gd name="T13" fmla="*/ 387 h 1220"/>
              <a:gd name="T14" fmla="*/ 199 w 1187"/>
              <a:gd name="T15" fmla="*/ 342 h 1220"/>
              <a:gd name="T16" fmla="*/ 239 w 1187"/>
              <a:gd name="T17" fmla="*/ 298 h 1220"/>
              <a:gd name="T18" fmla="*/ 281 w 1187"/>
              <a:gd name="T19" fmla="*/ 257 h 1220"/>
              <a:gd name="T20" fmla="*/ 324 w 1187"/>
              <a:gd name="T21" fmla="*/ 219 h 1220"/>
              <a:gd name="T22" fmla="*/ 369 w 1187"/>
              <a:gd name="T23" fmla="*/ 181 h 1220"/>
              <a:gd name="T24" fmla="*/ 418 w 1187"/>
              <a:gd name="T25" fmla="*/ 145 h 1220"/>
              <a:gd name="T26" fmla="*/ 467 w 1187"/>
              <a:gd name="T27" fmla="*/ 112 h 1220"/>
              <a:gd name="T28" fmla="*/ 516 w 1187"/>
              <a:gd name="T29" fmla="*/ 81 h 1220"/>
              <a:gd name="T30" fmla="*/ 568 w 1187"/>
              <a:gd name="T31" fmla="*/ 52 h 1220"/>
              <a:gd name="T32" fmla="*/ 621 w 1187"/>
              <a:gd name="T33" fmla="*/ 25 h 1220"/>
              <a:gd name="T34" fmla="*/ 677 w 1187"/>
              <a:gd name="T35" fmla="*/ 0 h 1220"/>
              <a:gd name="T36" fmla="*/ 1187 w 1187"/>
              <a:gd name="T37" fmla="*/ 1220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87" h="1220">
                <a:moveTo>
                  <a:pt x="1187" y="1220"/>
                </a:moveTo>
                <a:lnTo>
                  <a:pt x="0" y="636"/>
                </a:lnTo>
                <a:lnTo>
                  <a:pt x="28" y="584"/>
                </a:lnTo>
                <a:lnTo>
                  <a:pt x="58" y="531"/>
                </a:lnTo>
                <a:lnTo>
                  <a:pt x="91" y="481"/>
                </a:lnTo>
                <a:lnTo>
                  <a:pt x="123" y="434"/>
                </a:lnTo>
                <a:lnTo>
                  <a:pt x="161" y="387"/>
                </a:lnTo>
                <a:lnTo>
                  <a:pt x="199" y="342"/>
                </a:lnTo>
                <a:lnTo>
                  <a:pt x="239" y="298"/>
                </a:lnTo>
                <a:lnTo>
                  <a:pt x="281" y="257"/>
                </a:lnTo>
                <a:lnTo>
                  <a:pt x="324" y="219"/>
                </a:lnTo>
                <a:lnTo>
                  <a:pt x="369" y="181"/>
                </a:lnTo>
                <a:lnTo>
                  <a:pt x="418" y="145"/>
                </a:lnTo>
                <a:lnTo>
                  <a:pt x="467" y="112"/>
                </a:lnTo>
                <a:lnTo>
                  <a:pt x="516" y="81"/>
                </a:lnTo>
                <a:lnTo>
                  <a:pt x="568" y="52"/>
                </a:lnTo>
                <a:lnTo>
                  <a:pt x="621" y="25"/>
                </a:lnTo>
                <a:lnTo>
                  <a:pt x="677" y="0"/>
                </a:lnTo>
                <a:lnTo>
                  <a:pt x="1187" y="122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3649135" y="3962400"/>
            <a:ext cx="2218267" cy="2582333"/>
          </a:xfrm>
          <a:custGeom>
            <a:avLst/>
            <a:gdLst>
              <a:gd name="T0" fmla="*/ 0 w 1048"/>
              <a:gd name="T1" fmla="*/ 0 h 1220"/>
              <a:gd name="T2" fmla="*/ 513 w 1048"/>
              <a:gd name="T3" fmla="*/ 1220 h 1220"/>
              <a:gd name="T4" fmla="*/ 551 w 1048"/>
              <a:gd name="T5" fmla="*/ 1202 h 1220"/>
              <a:gd name="T6" fmla="*/ 591 w 1048"/>
              <a:gd name="T7" fmla="*/ 1184 h 1220"/>
              <a:gd name="T8" fmla="*/ 629 w 1048"/>
              <a:gd name="T9" fmla="*/ 1164 h 1220"/>
              <a:gd name="T10" fmla="*/ 665 w 1048"/>
              <a:gd name="T11" fmla="*/ 1144 h 1220"/>
              <a:gd name="T12" fmla="*/ 703 w 1048"/>
              <a:gd name="T13" fmla="*/ 1121 h 1220"/>
              <a:gd name="T14" fmla="*/ 737 w 1048"/>
              <a:gd name="T15" fmla="*/ 1099 h 1220"/>
              <a:gd name="T16" fmla="*/ 773 w 1048"/>
              <a:gd name="T17" fmla="*/ 1074 h 1220"/>
              <a:gd name="T18" fmla="*/ 808 w 1048"/>
              <a:gd name="T19" fmla="*/ 1048 h 1220"/>
              <a:gd name="T20" fmla="*/ 840 w 1048"/>
              <a:gd name="T21" fmla="*/ 1021 h 1220"/>
              <a:gd name="T22" fmla="*/ 873 w 1048"/>
              <a:gd name="T23" fmla="*/ 994 h 1220"/>
              <a:gd name="T24" fmla="*/ 904 w 1048"/>
              <a:gd name="T25" fmla="*/ 965 h 1220"/>
              <a:gd name="T26" fmla="*/ 934 w 1048"/>
              <a:gd name="T27" fmla="*/ 936 h 1220"/>
              <a:gd name="T28" fmla="*/ 965 w 1048"/>
              <a:gd name="T29" fmla="*/ 906 h 1220"/>
              <a:gd name="T30" fmla="*/ 994 w 1048"/>
              <a:gd name="T31" fmla="*/ 875 h 1220"/>
              <a:gd name="T32" fmla="*/ 1021 w 1048"/>
              <a:gd name="T33" fmla="*/ 842 h 1220"/>
              <a:gd name="T34" fmla="*/ 1048 w 1048"/>
              <a:gd name="T35" fmla="*/ 808 h 1220"/>
              <a:gd name="T36" fmla="*/ 0 w 1048"/>
              <a:gd name="T37" fmla="*/ 0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48" h="1220">
                <a:moveTo>
                  <a:pt x="0" y="0"/>
                </a:moveTo>
                <a:lnTo>
                  <a:pt x="513" y="1220"/>
                </a:lnTo>
                <a:lnTo>
                  <a:pt x="551" y="1202"/>
                </a:lnTo>
                <a:lnTo>
                  <a:pt x="591" y="1184"/>
                </a:lnTo>
                <a:lnTo>
                  <a:pt x="629" y="1164"/>
                </a:lnTo>
                <a:lnTo>
                  <a:pt x="665" y="1144"/>
                </a:lnTo>
                <a:lnTo>
                  <a:pt x="703" y="1121"/>
                </a:lnTo>
                <a:lnTo>
                  <a:pt x="737" y="1099"/>
                </a:lnTo>
                <a:lnTo>
                  <a:pt x="773" y="1074"/>
                </a:lnTo>
                <a:lnTo>
                  <a:pt x="808" y="1048"/>
                </a:lnTo>
                <a:lnTo>
                  <a:pt x="840" y="1021"/>
                </a:lnTo>
                <a:lnTo>
                  <a:pt x="873" y="994"/>
                </a:lnTo>
                <a:lnTo>
                  <a:pt x="904" y="965"/>
                </a:lnTo>
                <a:lnTo>
                  <a:pt x="934" y="936"/>
                </a:lnTo>
                <a:lnTo>
                  <a:pt x="965" y="906"/>
                </a:lnTo>
                <a:lnTo>
                  <a:pt x="994" y="875"/>
                </a:lnTo>
                <a:lnTo>
                  <a:pt x="1021" y="842"/>
                </a:lnTo>
                <a:lnTo>
                  <a:pt x="1048" y="8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28" name="Freeform 15"/>
          <p:cNvSpPr>
            <a:spLocks/>
          </p:cNvSpPr>
          <p:nvPr/>
        </p:nvSpPr>
        <p:spPr bwMode="auto">
          <a:xfrm>
            <a:off x="2821518" y="3962401"/>
            <a:ext cx="1699684" cy="2800351"/>
          </a:xfrm>
          <a:custGeom>
            <a:avLst/>
            <a:gdLst>
              <a:gd name="T0" fmla="*/ 391 w 803"/>
              <a:gd name="T1" fmla="*/ 0 h 1323"/>
              <a:gd name="T2" fmla="*/ 0 w 803"/>
              <a:gd name="T3" fmla="*/ 1264 h 1323"/>
              <a:gd name="T4" fmla="*/ 49 w 803"/>
              <a:gd name="T5" fmla="*/ 1278 h 1323"/>
              <a:gd name="T6" fmla="*/ 96 w 803"/>
              <a:gd name="T7" fmla="*/ 1291 h 1323"/>
              <a:gd name="T8" fmla="*/ 145 w 803"/>
              <a:gd name="T9" fmla="*/ 1300 h 1323"/>
              <a:gd name="T10" fmla="*/ 193 w 803"/>
              <a:gd name="T11" fmla="*/ 1309 h 1323"/>
              <a:gd name="T12" fmla="*/ 242 w 803"/>
              <a:gd name="T13" fmla="*/ 1314 h 1323"/>
              <a:gd name="T14" fmla="*/ 293 w 803"/>
              <a:gd name="T15" fmla="*/ 1320 h 1323"/>
              <a:gd name="T16" fmla="*/ 342 w 803"/>
              <a:gd name="T17" fmla="*/ 1321 h 1323"/>
              <a:gd name="T18" fmla="*/ 391 w 803"/>
              <a:gd name="T19" fmla="*/ 1323 h 1323"/>
              <a:gd name="T20" fmla="*/ 443 w 803"/>
              <a:gd name="T21" fmla="*/ 1321 h 1323"/>
              <a:gd name="T22" fmla="*/ 495 w 803"/>
              <a:gd name="T23" fmla="*/ 1320 h 1323"/>
              <a:gd name="T24" fmla="*/ 548 w 803"/>
              <a:gd name="T25" fmla="*/ 1314 h 1323"/>
              <a:gd name="T26" fmla="*/ 600 w 803"/>
              <a:gd name="T27" fmla="*/ 1307 h 1323"/>
              <a:gd name="T28" fmla="*/ 651 w 803"/>
              <a:gd name="T29" fmla="*/ 1298 h 1323"/>
              <a:gd name="T30" fmla="*/ 701 w 803"/>
              <a:gd name="T31" fmla="*/ 1285 h 1323"/>
              <a:gd name="T32" fmla="*/ 752 w 803"/>
              <a:gd name="T33" fmla="*/ 1273 h 1323"/>
              <a:gd name="T34" fmla="*/ 803 w 803"/>
              <a:gd name="T35" fmla="*/ 1258 h 1323"/>
              <a:gd name="T36" fmla="*/ 391 w 803"/>
              <a:gd name="T37" fmla="*/ 0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3" h="1323">
                <a:moveTo>
                  <a:pt x="391" y="0"/>
                </a:moveTo>
                <a:lnTo>
                  <a:pt x="0" y="1264"/>
                </a:lnTo>
                <a:lnTo>
                  <a:pt x="49" y="1278"/>
                </a:lnTo>
                <a:lnTo>
                  <a:pt x="96" y="1291"/>
                </a:lnTo>
                <a:lnTo>
                  <a:pt x="145" y="1300"/>
                </a:lnTo>
                <a:lnTo>
                  <a:pt x="193" y="1309"/>
                </a:lnTo>
                <a:lnTo>
                  <a:pt x="242" y="1314"/>
                </a:lnTo>
                <a:lnTo>
                  <a:pt x="293" y="1320"/>
                </a:lnTo>
                <a:lnTo>
                  <a:pt x="342" y="1321"/>
                </a:lnTo>
                <a:lnTo>
                  <a:pt x="391" y="1323"/>
                </a:lnTo>
                <a:lnTo>
                  <a:pt x="443" y="1321"/>
                </a:lnTo>
                <a:lnTo>
                  <a:pt x="495" y="1320"/>
                </a:lnTo>
                <a:lnTo>
                  <a:pt x="548" y="1314"/>
                </a:lnTo>
                <a:lnTo>
                  <a:pt x="600" y="1307"/>
                </a:lnTo>
                <a:lnTo>
                  <a:pt x="651" y="1298"/>
                </a:lnTo>
                <a:lnTo>
                  <a:pt x="701" y="1285"/>
                </a:lnTo>
                <a:lnTo>
                  <a:pt x="752" y="1273"/>
                </a:lnTo>
                <a:lnTo>
                  <a:pt x="803" y="1258"/>
                </a:lnTo>
                <a:lnTo>
                  <a:pt x="391" y="0"/>
                </a:lnTo>
                <a:close/>
              </a:path>
            </a:pathLst>
          </a:custGeom>
          <a:solidFill>
            <a:srgbClr val="D2CDE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>
            <a:off x="1136651" y="3962400"/>
            <a:ext cx="2512484" cy="2582333"/>
          </a:xfrm>
          <a:custGeom>
            <a:avLst/>
            <a:gdLst>
              <a:gd name="T0" fmla="*/ 1187 w 1187"/>
              <a:gd name="T1" fmla="*/ 0 h 1220"/>
              <a:gd name="T2" fmla="*/ 0 w 1187"/>
              <a:gd name="T3" fmla="*/ 586 h 1220"/>
              <a:gd name="T4" fmla="*/ 28 w 1187"/>
              <a:gd name="T5" fmla="*/ 638 h 1220"/>
              <a:gd name="T6" fmla="*/ 58 w 1187"/>
              <a:gd name="T7" fmla="*/ 691 h 1220"/>
              <a:gd name="T8" fmla="*/ 91 w 1187"/>
              <a:gd name="T9" fmla="*/ 739 h 1220"/>
              <a:gd name="T10" fmla="*/ 123 w 1187"/>
              <a:gd name="T11" fmla="*/ 788 h 1220"/>
              <a:gd name="T12" fmla="*/ 161 w 1187"/>
              <a:gd name="T13" fmla="*/ 835 h 1220"/>
              <a:gd name="T14" fmla="*/ 199 w 1187"/>
              <a:gd name="T15" fmla="*/ 880 h 1220"/>
              <a:gd name="T16" fmla="*/ 239 w 1187"/>
              <a:gd name="T17" fmla="*/ 922 h 1220"/>
              <a:gd name="T18" fmla="*/ 281 w 1187"/>
              <a:gd name="T19" fmla="*/ 963 h 1220"/>
              <a:gd name="T20" fmla="*/ 324 w 1187"/>
              <a:gd name="T21" fmla="*/ 1003 h 1220"/>
              <a:gd name="T22" fmla="*/ 369 w 1187"/>
              <a:gd name="T23" fmla="*/ 1041 h 1220"/>
              <a:gd name="T24" fmla="*/ 418 w 1187"/>
              <a:gd name="T25" fmla="*/ 1076 h 1220"/>
              <a:gd name="T26" fmla="*/ 467 w 1187"/>
              <a:gd name="T27" fmla="*/ 1110 h 1220"/>
              <a:gd name="T28" fmla="*/ 516 w 1187"/>
              <a:gd name="T29" fmla="*/ 1141 h 1220"/>
              <a:gd name="T30" fmla="*/ 568 w 1187"/>
              <a:gd name="T31" fmla="*/ 1170 h 1220"/>
              <a:gd name="T32" fmla="*/ 621 w 1187"/>
              <a:gd name="T33" fmla="*/ 1197 h 1220"/>
              <a:gd name="T34" fmla="*/ 677 w 1187"/>
              <a:gd name="T35" fmla="*/ 1220 h 1220"/>
              <a:gd name="T36" fmla="*/ 1187 w 1187"/>
              <a:gd name="T37" fmla="*/ 0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87" h="1220">
                <a:moveTo>
                  <a:pt x="1187" y="0"/>
                </a:moveTo>
                <a:lnTo>
                  <a:pt x="0" y="586"/>
                </a:lnTo>
                <a:lnTo>
                  <a:pt x="28" y="638"/>
                </a:lnTo>
                <a:lnTo>
                  <a:pt x="58" y="691"/>
                </a:lnTo>
                <a:lnTo>
                  <a:pt x="91" y="739"/>
                </a:lnTo>
                <a:lnTo>
                  <a:pt x="123" y="788"/>
                </a:lnTo>
                <a:lnTo>
                  <a:pt x="161" y="835"/>
                </a:lnTo>
                <a:lnTo>
                  <a:pt x="199" y="880"/>
                </a:lnTo>
                <a:lnTo>
                  <a:pt x="239" y="922"/>
                </a:lnTo>
                <a:lnTo>
                  <a:pt x="281" y="963"/>
                </a:lnTo>
                <a:lnTo>
                  <a:pt x="324" y="1003"/>
                </a:lnTo>
                <a:lnTo>
                  <a:pt x="369" y="1041"/>
                </a:lnTo>
                <a:lnTo>
                  <a:pt x="418" y="1076"/>
                </a:lnTo>
                <a:lnTo>
                  <a:pt x="467" y="1110"/>
                </a:lnTo>
                <a:lnTo>
                  <a:pt x="516" y="1141"/>
                </a:lnTo>
                <a:lnTo>
                  <a:pt x="568" y="1170"/>
                </a:lnTo>
                <a:lnTo>
                  <a:pt x="621" y="1197"/>
                </a:lnTo>
                <a:lnTo>
                  <a:pt x="677" y="1220"/>
                </a:lnTo>
                <a:lnTo>
                  <a:pt x="1187" y="0"/>
                </a:lnTo>
                <a:close/>
              </a:path>
            </a:pathLst>
          </a:custGeom>
          <a:solidFill>
            <a:srgbClr val="A79ECD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>
            <a:off x="3649135" y="3962400"/>
            <a:ext cx="2218267" cy="2582333"/>
          </a:xfrm>
          <a:custGeom>
            <a:avLst/>
            <a:gdLst>
              <a:gd name="T0" fmla="*/ 0 w 1048"/>
              <a:gd name="T1" fmla="*/ 0 h 1220"/>
              <a:gd name="T2" fmla="*/ 513 w 1048"/>
              <a:gd name="T3" fmla="*/ 1220 h 1220"/>
              <a:gd name="T4" fmla="*/ 551 w 1048"/>
              <a:gd name="T5" fmla="*/ 1202 h 1220"/>
              <a:gd name="T6" fmla="*/ 591 w 1048"/>
              <a:gd name="T7" fmla="*/ 1184 h 1220"/>
              <a:gd name="T8" fmla="*/ 629 w 1048"/>
              <a:gd name="T9" fmla="*/ 1164 h 1220"/>
              <a:gd name="T10" fmla="*/ 665 w 1048"/>
              <a:gd name="T11" fmla="*/ 1144 h 1220"/>
              <a:gd name="T12" fmla="*/ 703 w 1048"/>
              <a:gd name="T13" fmla="*/ 1121 h 1220"/>
              <a:gd name="T14" fmla="*/ 737 w 1048"/>
              <a:gd name="T15" fmla="*/ 1099 h 1220"/>
              <a:gd name="T16" fmla="*/ 773 w 1048"/>
              <a:gd name="T17" fmla="*/ 1074 h 1220"/>
              <a:gd name="T18" fmla="*/ 808 w 1048"/>
              <a:gd name="T19" fmla="*/ 1048 h 1220"/>
              <a:gd name="T20" fmla="*/ 840 w 1048"/>
              <a:gd name="T21" fmla="*/ 1021 h 1220"/>
              <a:gd name="T22" fmla="*/ 873 w 1048"/>
              <a:gd name="T23" fmla="*/ 994 h 1220"/>
              <a:gd name="T24" fmla="*/ 904 w 1048"/>
              <a:gd name="T25" fmla="*/ 965 h 1220"/>
              <a:gd name="T26" fmla="*/ 934 w 1048"/>
              <a:gd name="T27" fmla="*/ 936 h 1220"/>
              <a:gd name="T28" fmla="*/ 965 w 1048"/>
              <a:gd name="T29" fmla="*/ 906 h 1220"/>
              <a:gd name="T30" fmla="*/ 994 w 1048"/>
              <a:gd name="T31" fmla="*/ 875 h 1220"/>
              <a:gd name="T32" fmla="*/ 1021 w 1048"/>
              <a:gd name="T33" fmla="*/ 842 h 1220"/>
              <a:gd name="T34" fmla="*/ 1048 w 1048"/>
              <a:gd name="T35" fmla="*/ 808 h 1220"/>
              <a:gd name="T36" fmla="*/ 0 w 1048"/>
              <a:gd name="T37" fmla="*/ 0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48" h="1220">
                <a:moveTo>
                  <a:pt x="0" y="0"/>
                </a:moveTo>
                <a:lnTo>
                  <a:pt x="513" y="1220"/>
                </a:lnTo>
                <a:lnTo>
                  <a:pt x="551" y="1202"/>
                </a:lnTo>
                <a:lnTo>
                  <a:pt x="591" y="1184"/>
                </a:lnTo>
                <a:lnTo>
                  <a:pt x="629" y="1164"/>
                </a:lnTo>
                <a:lnTo>
                  <a:pt x="665" y="1144"/>
                </a:lnTo>
                <a:lnTo>
                  <a:pt x="703" y="1121"/>
                </a:lnTo>
                <a:lnTo>
                  <a:pt x="737" y="1099"/>
                </a:lnTo>
                <a:lnTo>
                  <a:pt x="773" y="1074"/>
                </a:lnTo>
                <a:lnTo>
                  <a:pt x="808" y="1048"/>
                </a:lnTo>
                <a:lnTo>
                  <a:pt x="840" y="1021"/>
                </a:lnTo>
                <a:lnTo>
                  <a:pt x="873" y="994"/>
                </a:lnTo>
                <a:lnTo>
                  <a:pt x="904" y="965"/>
                </a:lnTo>
                <a:lnTo>
                  <a:pt x="934" y="936"/>
                </a:lnTo>
                <a:lnTo>
                  <a:pt x="965" y="906"/>
                </a:lnTo>
                <a:lnTo>
                  <a:pt x="994" y="875"/>
                </a:lnTo>
                <a:lnTo>
                  <a:pt x="1021" y="842"/>
                </a:lnTo>
                <a:lnTo>
                  <a:pt x="1048" y="80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4" name="TextBox 53"/>
          <p:cNvSpPr txBox="1"/>
          <p:nvPr/>
        </p:nvSpPr>
        <p:spPr>
          <a:xfrm>
            <a:off x="4380568" y="1988684"/>
            <a:ext cx="133275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/>
              <a:t>Факультеты НГУ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04983" y="1431420"/>
            <a:ext cx="133275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bg1"/>
                </a:solidFill>
              </a:rPr>
              <a:t>Организации-партнеры ИГТ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56521" y="5472592"/>
            <a:ext cx="133275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/>
              <a:t>Факультеты НГУ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5421" y="3427912"/>
            <a:ext cx="1014243" cy="11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ФЕН</a:t>
            </a:r>
          </a:p>
          <a:p>
            <a:r>
              <a:rPr lang="ru-RU" sz="933" b="1" dirty="0"/>
              <a:t>Магистерская программа ИГТ </a:t>
            </a:r>
            <a:br>
              <a:rPr lang="ru-RU" sz="933" b="1" dirty="0"/>
            </a:br>
            <a:r>
              <a:rPr lang="ru-RU" sz="933" b="1" dirty="0"/>
              <a:t>по направлению «Биология»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34353" y="4957118"/>
            <a:ext cx="1351500" cy="103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ИМПЗ</a:t>
            </a:r>
          </a:p>
          <a:p>
            <a:r>
              <a:rPr lang="ru-RU" sz="933" b="1" dirty="0"/>
              <a:t>Образовательная программа ИГТ </a:t>
            </a:r>
            <a:br>
              <a:rPr lang="ru-RU" sz="933" b="1" dirty="0"/>
            </a:br>
            <a:r>
              <a:rPr lang="ru-RU" sz="933" b="1" dirty="0"/>
              <a:t>по направлению «Лечебное дело»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085932" y="2406887"/>
            <a:ext cx="3126405" cy="3126405"/>
            <a:chOff x="1768432" y="2009148"/>
            <a:chExt cx="1936838" cy="1936838"/>
          </a:xfrm>
        </p:grpSpPr>
        <p:sp>
          <p:nvSpPr>
            <p:cNvPr id="84" name="Овал 83"/>
            <p:cNvSpPr/>
            <p:nvPr/>
          </p:nvSpPr>
          <p:spPr>
            <a:xfrm>
              <a:off x="1768432" y="2009148"/>
              <a:ext cx="1936838" cy="193683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2177277" y="2417993"/>
              <a:ext cx="1119150" cy="1119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3918954" y="2892717"/>
            <a:ext cx="696212" cy="482699"/>
            <a:chOff x="4602462" y="2473357"/>
            <a:chExt cx="522159" cy="362024"/>
          </a:xfrm>
        </p:grpSpPr>
        <p:sp>
          <p:nvSpPr>
            <p:cNvPr id="106" name="Овал 105"/>
            <p:cNvSpPr/>
            <p:nvPr/>
          </p:nvSpPr>
          <p:spPr>
            <a:xfrm>
              <a:off x="4679894" y="2473357"/>
              <a:ext cx="362024" cy="3620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602462" y="2527604"/>
              <a:ext cx="522159" cy="28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33" b="1" dirty="0"/>
                <a:t>Лаб-</a:t>
              </a:r>
              <a:r>
                <a:rPr lang="ru-RU" sz="933" b="1" dirty="0" err="1"/>
                <a:t>рия</a:t>
              </a:r>
              <a:r>
                <a:rPr lang="ru-RU" sz="933" b="1" dirty="0"/>
                <a:t> ИГТ</a:t>
              </a: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3915007" y="4551055"/>
            <a:ext cx="696212" cy="482699"/>
            <a:chOff x="4602462" y="2473357"/>
            <a:chExt cx="522159" cy="362024"/>
          </a:xfrm>
        </p:grpSpPr>
        <p:sp>
          <p:nvSpPr>
            <p:cNvPr id="109" name="Овал 108"/>
            <p:cNvSpPr/>
            <p:nvPr/>
          </p:nvSpPr>
          <p:spPr>
            <a:xfrm>
              <a:off x="4679894" y="2473357"/>
              <a:ext cx="362024" cy="362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602462" y="2527604"/>
              <a:ext cx="522159" cy="28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33" b="1" dirty="0">
                  <a:solidFill>
                    <a:schemeClr val="bg1"/>
                  </a:solidFill>
                </a:rPr>
                <a:t>Лаб-</a:t>
              </a:r>
              <a:r>
                <a:rPr lang="ru-RU" sz="933" b="1" dirty="0" err="1">
                  <a:solidFill>
                    <a:schemeClr val="bg1"/>
                  </a:solidFill>
                </a:rPr>
                <a:t>рия</a:t>
              </a:r>
              <a:r>
                <a:rPr lang="ru-RU" sz="933" b="1" dirty="0">
                  <a:solidFill>
                    <a:schemeClr val="bg1"/>
                  </a:solidFill>
                </a:rPr>
                <a:t> ИГТ</a:t>
              </a: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2472894" y="3233633"/>
            <a:ext cx="814127" cy="814127"/>
            <a:chOff x="4514026" y="2312245"/>
            <a:chExt cx="610595" cy="610595"/>
          </a:xfrm>
        </p:grpSpPr>
        <p:sp>
          <p:nvSpPr>
            <p:cNvPr id="89" name="Овал 88"/>
            <p:cNvSpPr/>
            <p:nvPr/>
          </p:nvSpPr>
          <p:spPr>
            <a:xfrm>
              <a:off x="4514026" y="2312245"/>
              <a:ext cx="610595" cy="6105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526584" y="2448897"/>
              <a:ext cx="591490" cy="31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67" b="1" dirty="0">
                  <a:solidFill>
                    <a:schemeClr val="bg1"/>
                  </a:solidFill>
                </a:rPr>
                <a:t>Лаб-</a:t>
              </a:r>
              <a:r>
                <a:rPr lang="ru-RU" sz="1067" b="1" dirty="0" err="1">
                  <a:solidFill>
                    <a:schemeClr val="bg1"/>
                  </a:solidFill>
                </a:rPr>
                <a:t>рия</a:t>
              </a:r>
              <a:r>
                <a:rPr lang="ru-RU" sz="1067" b="1" dirty="0">
                  <a:solidFill>
                    <a:schemeClr val="bg1"/>
                  </a:solidFill>
                </a:rPr>
                <a:t> ИГТ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3305921" y="2682235"/>
            <a:ext cx="696212" cy="567365"/>
            <a:chOff x="4602462" y="2443815"/>
            <a:chExt cx="522159" cy="425524"/>
          </a:xfrm>
        </p:grpSpPr>
        <p:sp>
          <p:nvSpPr>
            <p:cNvPr id="95" name="Овал 94"/>
            <p:cNvSpPr/>
            <p:nvPr/>
          </p:nvSpPr>
          <p:spPr>
            <a:xfrm>
              <a:off x="4653412" y="2443815"/>
              <a:ext cx="425524" cy="425524"/>
            </a:xfrm>
            <a:prstGeom prst="ellipse">
              <a:avLst/>
            </a:prstGeom>
            <a:solidFill>
              <a:srgbClr val="283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602462" y="2527604"/>
              <a:ext cx="522159" cy="28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33" b="1" dirty="0">
                  <a:solidFill>
                    <a:schemeClr val="bg1"/>
                  </a:solidFill>
                </a:rPr>
                <a:t>Лаб-</a:t>
              </a:r>
              <a:r>
                <a:rPr lang="ru-RU" sz="933" b="1" dirty="0" err="1">
                  <a:solidFill>
                    <a:schemeClr val="bg1"/>
                  </a:solidFill>
                </a:rPr>
                <a:t>рия</a:t>
              </a:r>
              <a:r>
                <a:rPr lang="ru-RU" sz="933" b="1" dirty="0">
                  <a:solidFill>
                    <a:schemeClr val="bg1"/>
                  </a:solidFill>
                </a:rPr>
                <a:t> ИГТ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41159" y="3171392"/>
            <a:ext cx="3978672" cy="9128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33" b="1" dirty="0"/>
              <a:t>Привлечение ВУЗов города Новосибирска и других регионов к научно-образовательному процессу ИГТ (</a:t>
            </a:r>
            <a:r>
              <a:rPr lang="ru-RU" sz="1333" b="1"/>
              <a:t>участники совместных </a:t>
            </a:r>
            <a:r>
              <a:rPr lang="ru-RU" sz="1333" b="1" dirty="0"/>
              <a:t>образовательных программ НГУ и </a:t>
            </a:r>
            <a:r>
              <a:rPr lang="ru-RU" sz="1333" b="1" dirty="0" err="1"/>
              <a:t>ИЦиГ</a:t>
            </a:r>
            <a:r>
              <a:rPr lang="ru-RU" sz="1333" b="1" dirty="0"/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868653" y="5606865"/>
            <a:ext cx="3978672" cy="7076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33" b="1" dirty="0"/>
              <a:t>Привлечение представителей иностранных организаций к научно-образовательному процессу ИГТ</a:t>
            </a:r>
            <a:endParaRPr lang="ru-RU" sz="1333" dirty="0"/>
          </a:p>
        </p:txBody>
      </p:sp>
      <p:sp>
        <p:nvSpPr>
          <p:cNvPr id="103" name="TextBox 102"/>
          <p:cNvSpPr txBox="1"/>
          <p:nvPr/>
        </p:nvSpPr>
        <p:spPr>
          <a:xfrm>
            <a:off x="7830416" y="1689834"/>
            <a:ext cx="3978672" cy="502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33" b="1" dirty="0"/>
              <a:t>Подготовка специалистов в области генетики и генетических технологий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868653" y="4449005"/>
            <a:ext cx="3978672" cy="7076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33" b="1" dirty="0"/>
              <a:t>Партнерами в научно-исследовательской работе ИГТ выступают НИИ и научные центры города Новосибирска и других регионов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830416" y="2505890"/>
            <a:ext cx="3978672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33" b="1" dirty="0"/>
              <a:t>Подготовка специалистов по биоинформатике</a:t>
            </a:r>
            <a:endParaRPr lang="ru-RU" sz="1333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52534" y="3092267"/>
            <a:ext cx="254951" cy="191820"/>
          </a:xfrm>
          <a:prstGeom prst="straightConnector1">
            <a:avLst/>
          </a:prstGeom>
          <a:ln w="38100">
            <a:solidFill>
              <a:srgbClr val="283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2124755" y="3632796"/>
            <a:ext cx="299636" cy="15801"/>
          </a:xfrm>
          <a:prstGeom prst="straightConnector1">
            <a:avLst/>
          </a:prstGeom>
          <a:ln w="38100">
            <a:solidFill>
              <a:srgbClr val="283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84" idx="3"/>
          </p:cNvCxnSpPr>
          <p:nvPr/>
        </p:nvCxnSpPr>
        <p:spPr>
          <a:xfrm flipV="1">
            <a:off x="2543784" y="4822837"/>
            <a:ext cx="257048" cy="252603"/>
          </a:xfrm>
          <a:prstGeom prst="straightConnector1">
            <a:avLst/>
          </a:prstGeom>
          <a:ln w="38100">
            <a:solidFill>
              <a:srgbClr val="283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84" idx="4"/>
          </p:cNvCxnSpPr>
          <p:nvPr/>
        </p:nvCxnSpPr>
        <p:spPr>
          <a:xfrm flipH="1" flipV="1">
            <a:off x="3617218" y="5183764"/>
            <a:ext cx="31917" cy="349528"/>
          </a:xfrm>
          <a:prstGeom prst="straightConnector1">
            <a:avLst/>
          </a:prstGeom>
          <a:ln w="38100">
            <a:solidFill>
              <a:srgbClr val="283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cxnSpLocks/>
          </p:cNvCxnSpPr>
          <p:nvPr/>
        </p:nvCxnSpPr>
        <p:spPr>
          <a:xfrm flipH="1" flipV="1">
            <a:off x="3869063" y="5041668"/>
            <a:ext cx="633803" cy="261449"/>
          </a:xfrm>
          <a:prstGeom prst="straightConnector1">
            <a:avLst/>
          </a:prstGeom>
          <a:ln w="38100">
            <a:solidFill>
              <a:srgbClr val="283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cxnSpLocks/>
          </p:cNvCxnSpPr>
          <p:nvPr/>
        </p:nvCxnSpPr>
        <p:spPr>
          <a:xfrm flipH="1" flipV="1">
            <a:off x="4441155" y="4946152"/>
            <a:ext cx="174011" cy="272237"/>
          </a:xfrm>
          <a:prstGeom prst="straightConnector1">
            <a:avLst/>
          </a:prstGeom>
          <a:ln w="38100">
            <a:solidFill>
              <a:srgbClr val="283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84" idx="0"/>
          </p:cNvCxnSpPr>
          <p:nvPr/>
        </p:nvCxnSpPr>
        <p:spPr>
          <a:xfrm>
            <a:off x="3649136" y="2406887"/>
            <a:ext cx="1" cy="235797"/>
          </a:xfrm>
          <a:prstGeom prst="straightConnector1">
            <a:avLst/>
          </a:prstGeom>
          <a:ln w="38100">
            <a:solidFill>
              <a:srgbClr val="283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H="1">
            <a:off x="4433180" y="2719682"/>
            <a:ext cx="145579" cy="196175"/>
          </a:xfrm>
          <a:prstGeom prst="straightConnector1">
            <a:avLst/>
          </a:prstGeom>
          <a:ln w="38100">
            <a:solidFill>
              <a:srgbClr val="283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21B7B09-9439-46E9-B17B-9C7291F25283}"/>
              </a:ext>
            </a:extLst>
          </p:cNvPr>
          <p:cNvSpPr txBox="1"/>
          <p:nvPr/>
        </p:nvSpPr>
        <p:spPr>
          <a:xfrm>
            <a:off x="3278301" y="3402392"/>
            <a:ext cx="1577849" cy="769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67" b="1" dirty="0"/>
              <a:t>ИГТ (несколько оборудованных лабораторий)</a:t>
            </a:r>
            <a:endParaRPr lang="ru-RU" sz="1467" dirty="0"/>
          </a:p>
        </p:txBody>
      </p:sp>
      <p:grpSp>
        <p:nvGrpSpPr>
          <p:cNvPr id="91" name="Группа 90"/>
          <p:cNvGrpSpPr/>
          <p:nvPr/>
        </p:nvGrpSpPr>
        <p:grpSpPr>
          <a:xfrm>
            <a:off x="2642356" y="4203172"/>
            <a:ext cx="810539" cy="719163"/>
            <a:chOff x="4561661" y="2412543"/>
            <a:chExt cx="607904" cy="539372"/>
          </a:xfrm>
        </p:grpSpPr>
        <p:sp>
          <p:nvSpPr>
            <p:cNvPr id="92" name="Овал 91"/>
            <p:cNvSpPr/>
            <p:nvPr/>
          </p:nvSpPr>
          <p:spPr>
            <a:xfrm>
              <a:off x="4598888" y="2412543"/>
              <a:ext cx="539372" cy="5393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561661" y="2511719"/>
              <a:ext cx="607904" cy="31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67" b="1" dirty="0">
                  <a:solidFill>
                    <a:schemeClr val="bg1"/>
                  </a:solidFill>
                </a:rPr>
                <a:t>Лаб-</a:t>
              </a:r>
              <a:r>
                <a:rPr lang="ru-RU" sz="1067" b="1" dirty="0" err="1">
                  <a:solidFill>
                    <a:schemeClr val="bg1"/>
                  </a:solidFill>
                </a:rPr>
                <a:t>рия</a:t>
              </a:r>
              <a:r>
                <a:rPr lang="ru-RU" sz="1067" b="1" dirty="0">
                  <a:solidFill>
                    <a:schemeClr val="bg1"/>
                  </a:solidFill>
                </a:rPr>
                <a:t> ИГТ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3203388" y="4432821"/>
            <a:ext cx="810539" cy="719163"/>
            <a:chOff x="4564622" y="2412543"/>
            <a:chExt cx="607904" cy="539372"/>
          </a:xfrm>
        </p:grpSpPr>
        <p:sp>
          <p:nvSpPr>
            <p:cNvPr id="79" name="Овал 78"/>
            <p:cNvSpPr/>
            <p:nvPr/>
          </p:nvSpPr>
          <p:spPr>
            <a:xfrm>
              <a:off x="4598888" y="2412543"/>
              <a:ext cx="539372" cy="539372"/>
            </a:xfrm>
            <a:prstGeom prst="ellipse">
              <a:avLst/>
            </a:prstGeom>
            <a:solidFill>
              <a:srgbClr val="9C5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64622" y="2521252"/>
              <a:ext cx="607904" cy="31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67" b="1" dirty="0">
                  <a:solidFill>
                    <a:schemeClr val="bg1"/>
                  </a:solidFill>
                </a:rPr>
                <a:t>Лаб-</a:t>
              </a:r>
              <a:r>
                <a:rPr lang="ru-RU" sz="1067" b="1" dirty="0" err="1">
                  <a:solidFill>
                    <a:schemeClr val="bg1"/>
                  </a:solidFill>
                </a:rPr>
                <a:t>рия</a:t>
              </a:r>
              <a:r>
                <a:rPr lang="ru-RU" sz="1067" b="1" dirty="0">
                  <a:solidFill>
                    <a:schemeClr val="bg1"/>
                  </a:solidFill>
                </a:rPr>
                <a:t> ИГТ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713400" y="1724624"/>
            <a:ext cx="1401773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ММФ</a:t>
            </a:r>
          </a:p>
          <a:p>
            <a:r>
              <a:rPr lang="ru-RU" sz="933" b="1" dirty="0">
                <a:solidFill>
                  <a:schemeClr val="bg1"/>
                </a:solidFill>
              </a:rPr>
              <a:t>Магистерская программа ИГТ </a:t>
            </a:r>
            <a:br>
              <a:rPr lang="ru-RU" sz="933" b="1" dirty="0">
                <a:solidFill>
                  <a:schemeClr val="bg1"/>
                </a:solidFill>
              </a:rPr>
            </a:br>
            <a:r>
              <a:rPr lang="ru-RU" sz="933" b="1" dirty="0">
                <a:solidFill>
                  <a:schemeClr val="bg1"/>
                </a:solidFill>
              </a:rPr>
              <a:t>по направлению «Прикладная математика и информатика»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152824" y="5445071"/>
            <a:ext cx="1288331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ФИТ</a:t>
            </a:r>
          </a:p>
          <a:p>
            <a:r>
              <a:rPr lang="ru-RU" sz="933" b="1" dirty="0"/>
              <a:t>Магистерская программа ИГТ</a:t>
            </a:r>
            <a:br>
              <a:rPr lang="ru-RU" sz="933" b="1" dirty="0"/>
            </a:br>
            <a:r>
              <a:rPr lang="ru-RU" sz="933" b="1" dirty="0"/>
              <a:t>по направлению «Информатика и вычислительная техника»</a:t>
            </a:r>
          </a:p>
        </p:txBody>
      </p:sp>
    </p:spTree>
    <p:extLst>
      <p:ext uri="{BB962C8B-B14F-4D97-AF65-F5344CB8AC3E}">
        <p14:creationId xmlns:p14="http://schemas.microsoft.com/office/powerpoint/2010/main" val="2353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86" y="18797"/>
            <a:ext cx="12159427" cy="6839200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533399" y="1809499"/>
            <a:ext cx="11112500" cy="397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67" dirty="0"/>
              <a:t>В области генетических технологий для сельского хозяйства:</a:t>
            </a:r>
          </a:p>
          <a:p>
            <a:pPr>
              <a:lnSpc>
                <a:spcPct val="150000"/>
              </a:lnSpc>
            </a:pPr>
            <a:r>
              <a:rPr lang="ru-RU" sz="1867" b="1" dirty="0"/>
              <a:t>Доктрина продовольственной безопасности</a:t>
            </a:r>
            <a:r>
              <a:rPr lang="ru-RU" sz="1867" dirty="0"/>
              <a:t> (Указ Президента РФ от 21.01.2020 г.) задан показатель продовольственной независимости по уровню самообеспеченности семенами отечественной селекции не менее 75%</a:t>
            </a:r>
          </a:p>
          <a:p>
            <a:pPr>
              <a:lnSpc>
                <a:spcPct val="150000"/>
              </a:lnSpc>
            </a:pPr>
            <a:r>
              <a:rPr lang="ru-RU" sz="1867" dirty="0"/>
              <a:t>Национальными интересами в сфере продовольственной безопасности является:</a:t>
            </a:r>
          </a:p>
          <a:p>
            <a:pPr>
              <a:lnSpc>
                <a:spcPct val="150000"/>
              </a:lnSpc>
            </a:pPr>
            <a:r>
              <a:rPr lang="ru-RU" sz="1867" dirty="0"/>
              <a:t>– развитие племенного животноводства, селекции растений, семеноводства и </a:t>
            </a:r>
            <a:r>
              <a:rPr lang="ru-RU" sz="1867" dirty="0" err="1"/>
              <a:t>аквакультуры</a:t>
            </a:r>
            <a:r>
              <a:rPr lang="ru-RU" sz="1867" dirty="0"/>
              <a:t> (рыбоводства), развитие производства комбикормов, кормовых добавок для животных, лекарственных средств для ветеринарного применения, минеральных добавок, в том числе за счет внедрения конкурентоспособных отечественных технологий, основанных на новейших достижениях науки (Пункт 7е).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2"/>
            <a:ext cx="12192000" cy="1425676"/>
            <a:chOff x="0" y="1"/>
            <a:chExt cx="9144000" cy="106925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2"/>
              <a:ext cx="9144000" cy="895104"/>
              <a:chOff x="0" y="-189782"/>
              <a:chExt cx="9144000" cy="895104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0" y="-189782"/>
                <a:ext cx="9144000" cy="863960"/>
              </a:xfrm>
              <a:prstGeom prst="rect">
                <a:avLst/>
              </a:prstGeom>
              <a:gradFill flip="none" rotWithShape="1">
                <a:gsLst>
                  <a:gs pos="0">
                    <a:srgbClr val="0364F4"/>
                  </a:gs>
                  <a:gs pos="35000">
                    <a:srgbClr val="0365F7"/>
                  </a:gs>
                  <a:gs pos="100000">
                    <a:srgbClr val="003A95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863600" dist="5969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>
                  <a:defRPr/>
                </a:pPr>
                <a:endParaRPr lang="ru-RU" sz="1351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809"/>
              <a:stretch/>
            </p:blipFill>
            <p:spPr>
              <a:xfrm>
                <a:off x="0" y="653496"/>
                <a:ext cx="9144000" cy="51826"/>
              </a:xfrm>
              <a:prstGeom prst="rect">
                <a:avLst/>
              </a:prstGeom>
            </p:spPr>
          </p:pic>
        </p:grp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81" t="55647" r="13801"/>
            <a:stretch/>
          </p:blipFill>
          <p:spPr>
            <a:xfrm>
              <a:off x="7401837" y="1"/>
              <a:ext cx="1742163" cy="106925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6286" y="333044"/>
            <a:ext cx="11629613" cy="559127"/>
          </a:xfrm>
          <a:prstGeom prst="rect">
            <a:avLst/>
          </a:prstGeom>
          <a:noFill/>
        </p:spPr>
        <p:txBody>
          <a:bodyPr wrap="square" lIns="304800" tIns="182880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Генетика и генетические технологии для сельского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105172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86" y="18797"/>
            <a:ext cx="12159427" cy="6839203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506627" y="1809499"/>
            <a:ext cx="11139272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Например, зависимость от импортных семян: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/>
              <a:t>Сахарная свекла (на отечественные семена приходится 0,6% от общего объема)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/>
              <a:t>Картофель (доля импортных семян превышает 90%)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/>
              <a:t>Подсолнечник (более 73%)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/>
              <a:t>Яровой рапс (около 69%).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По животноводству: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Для доукомплектования российских ферм ежегодно в Россию импортируется порядка 50-68 тысяч голов высокопродуктивных молочных пород.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2"/>
            <a:ext cx="12192000" cy="1425676"/>
            <a:chOff x="0" y="1"/>
            <a:chExt cx="9144000" cy="106925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2"/>
              <a:ext cx="9144000" cy="895104"/>
              <a:chOff x="0" y="-189782"/>
              <a:chExt cx="9144000" cy="895104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0" y="-189782"/>
                <a:ext cx="9144000" cy="863960"/>
              </a:xfrm>
              <a:prstGeom prst="rect">
                <a:avLst/>
              </a:prstGeom>
              <a:gradFill flip="none" rotWithShape="1">
                <a:gsLst>
                  <a:gs pos="0">
                    <a:srgbClr val="0364F4"/>
                  </a:gs>
                  <a:gs pos="35000">
                    <a:srgbClr val="0365F7"/>
                  </a:gs>
                  <a:gs pos="100000">
                    <a:srgbClr val="003A95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863600" dist="5969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>
                  <a:defRPr/>
                </a:pPr>
                <a:endParaRPr lang="ru-RU" sz="1351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809"/>
              <a:stretch/>
            </p:blipFill>
            <p:spPr>
              <a:xfrm>
                <a:off x="0" y="653496"/>
                <a:ext cx="9144000" cy="51826"/>
              </a:xfrm>
              <a:prstGeom prst="rect">
                <a:avLst/>
              </a:prstGeom>
            </p:spPr>
          </p:pic>
        </p:grp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81" t="55647" r="13801"/>
            <a:stretch/>
          </p:blipFill>
          <p:spPr>
            <a:xfrm>
              <a:off x="7401837" y="1"/>
              <a:ext cx="1742163" cy="106925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6286" y="333044"/>
            <a:ext cx="11629613" cy="559127"/>
          </a:xfrm>
          <a:prstGeom prst="rect">
            <a:avLst/>
          </a:prstGeom>
          <a:noFill/>
        </p:spPr>
        <p:txBody>
          <a:bodyPr wrap="square" lIns="304800" tIns="182880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Стимулы к развитию генетики и селекции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168614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1C38A34-F897-46CA-855C-0A523F9416EB}"/>
              </a:ext>
            </a:extLst>
          </p:cNvPr>
          <p:cNvSpPr/>
          <p:nvPr/>
        </p:nvSpPr>
        <p:spPr>
          <a:xfrm>
            <a:off x="0" y="18796"/>
            <a:ext cx="12191999" cy="6839203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29D8C25-0341-4B76-ACB8-28217E9A922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420133" y="2466202"/>
            <a:ext cx="1789667" cy="192559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9pPr>
          </a:lstStyle>
          <a:p>
            <a:pPr algn="l"/>
            <a:r>
              <a:rPr lang="ru-RU" sz="2400" b="0" dirty="0">
                <a:solidFill>
                  <a:schemeClr val="accent3">
                    <a:lumMod val="50000"/>
                  </a:schemeClr>
                </a:solidFill>
              </a:rPr>
              <a:t>Задачи для Сибири</a:t>
            </a: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3048000" y="838200"/>
            <a:ext cx="8915400" cy="5287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Устойчивое развитие агропромышленного комплекса России</a:t>
            </a:r>
          </a:p>
          <a:p>
            <a:pPr marL="0" indent="0">
              <a:buNone/>
              <a:defRPr/>
            </a:pPr>
            <a:r>
              <a:rPr lang="ru-RU" b="1" dirty="0">
                <a:solidFill>
                  <a:srgbClr val="00B050"/>
                </a:solidFill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      </a:t>
            </a:r>
            <a:r>
              <a:rPr lang="ru-RU" sz="23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Создание в Сибири крупных селекционных центров</a:t>
            </a:r>
          </a:p>
          <a:p>
            <a:pPr marL="0" indent="0">
              <a:buNone/>
              <a:defRPr/>
            </a:pPr>
            <a:r>
              <a:rPr lang="ru-RU" sz="23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         Разработка и производство биологических средств защиты растений</a:t>
            </a:r>
          </a:p>
          <a:p>
            <a:pPr marL="0" indent="0">
              <a:buNone/>
              <a:defRPr/>
            </a:pPr>
            <a:r>
              <a:rPr lang="ru-RU" sz="23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         Производство ферментов и </a:t>
            </a:r>
            <a:r>
              <a:rPr lang="ru-RU" sz="2300" b="1" i="1" dirty="0" err="1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пробиотиков</a:t>
            </a:r>
            <a:endParaRPr lang="ru-RU" sz="2300" b="1" i="1" dirty="0">
              <a:effectLst>
                <a:glow rad="101600">
                  <a:schemeClr val="bg1"/>
                </a:glow>
              </a:effectLst>
              <a:latin typeface="PT Sans" panose="020B0604020202020204" charset="-52"/>
            </a:endParaRPr>
          </a:p>
          <a:p>
            <a:pPr marL="0" indent="0">
              <a:buNone/>
              <a:defRPr/>
            </a:pPr>
            <a:endParaRPr lang="ru-RU" sz="2300" b="1" i="1" dirty="0">
              <a:effectLst>
                <a:glow rad="101600">
                  <a:schemeClr val="bg1"/>
                </a:glow>
              </a:effectLst>
              <a:latin typeface="PT Sans" panose="020B0604020202020204" charset="-52"/>
            </a:endParaRPr>
          </a:p>
          <a:p>
            <a:pPr marL="0" indent="0">
              <a:buNone/>
              <a:defRPr/>
            </a:pPr>
            <a:endParaRPr lang="ru-RU" sz="31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latin typeface="PT Sans" panose="020B0604020202020204" charset="-52"/>
            </a:endParaRPr>
          </a:p>
          <a:p>
            <a:pPr marL="0" indent="0">
              <a:buNone/>
              <a:defRPr/>
            </a:pP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Здоровое население </a:t>
            </a:r>
          </a:p>
          <a:p>
            <a:pPr marL="0" indent="0">
              <a:buNone/>
              <a:defRPr/>
            </a:pP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</a:t>
            </a:r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для Сибири - как  фактор привлечения людских и инвестиционных ресурсов в регион</a:t>
            </a:r>
          </a:p>
          <a:p>
            <a:pPr marL="0" indent="0">
              <a:buNone/>
              <a:defRPr/>
            </a:pPr>
            <a:r>
              <a:rPr lang="ru-RU" sz="24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          </a:t>
            </a:r>
            <a:r>
              <a:rPr lang="ru-RU" sz="23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Развитие </a:t>
            </a:r>
            <a:r>
              <a:rPr lang="ru-RU" sz="2300" b="1" i="1" dirty="0" err="1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биофармацевтики</a:t>
            </a:r>
            <a:r>
              <a:rPr lang="ru-RU" sz="23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на базе отечественных исследований и разработок           </a:t>
            </a:r>
          </a:p>
          <a:p>
            <a:pPr marL="0" indent="0">
              <a:buNone/>
              <a:defRPr/>
            </a:pPr>
            <a:r>
              <a:rPr lang="ru-RU" sz="23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           Целенаправленная борьба с характерными для Сибири заболеваниями</a:t>
            </a:r>
          </a:p>
          <a:p>
            <a:pPr marL="0" lvl="0" indent="0">
              <a:buNone/>
              <a:defRPr/>
            </a:pPr>
            <a:r>
              <a:rPr lang="ru-RU" sz="23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           Развитие технологий персонализированной медицины</a:t>
            </a:r>
          </a:p>
          <a:p>
            <a:pPr marL="0" lvl="0" indent="0">
              <a:buNone/>
              <a:defRPr/>
            </a:pPr>
            <a:r>
              <a:rPr lang="ru-RU" sz="23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           Высокотехнологичная медицинская помощь</a:t>
            </a:r>
          </a:p>
          <a:p>
            <a:pPr marL="0" lvl="0" indent="0">
              <a:buNone/>
              <a:defRPr/>
            </a:pPr>
            <a:r>
              <a:rPr lang="ru-RU" sz="23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           Биосовместимые материалы</a:t>
            </a:r>
          </a:p>
          <a:p>
            <a:pPr marL="457200" indent="-457200">
              <a:buFont typeface="Arial" pitchFamily="34" charset="0"/>
              <a:buAutoNum type="arabicPeriod"/>
              <a:defRPr/>
            </a:pPr>
            <a:endParaRPr lang="ru-RU" b="1" dirty="0">
              <a:effectLst>
                <a:glow rad="101600">
                  <a:schemeClr val="bg1"/>
                </a:glow>
              </a:effectLst>
              <a:latin typeface="PT Sans" panose="020B0604020202020204" charset="-52"/>
            </a:endParaRPr>
          </a:p>
          <a:p>
            <a:pPr marL="0" indent="0"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Рациональное использование ресурсов</a:t>
            </a:r>
          </a:p>
          <a:p>
            <a:pPr marL="0" lvl="0" indent="0">
              <a:buNone/>
              <a:defRPr/>
            </a:pPr>
            <a:r>
              <a:rPr lang="ru-RU" sz="23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           Защита и воспроизводство лесов</a:t>
            </a:r>
          </a:p>
          <a:p>
            <a:pPr marL="0" lvl="0" indent="0">
              <a:buNone/>
              <a:defRPr/>
            </a:pPr>
            <a:r>
              <a:rPr lang="ru-RU" sz="23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           Развитие технологий использования </a:t>
            </a:r>
            <a:r>
              <a:rPr lang="ru-RU" sz="2300" b="1" i="1" dirty="0" err="1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акваресурсов</a:t>
            </a:r>
            <a:endParaRPr lang="ru-RU" sz="2300" b="1" i="1" dirty="0">
              <a:effectLst>
                <a:glow rad="101600">
                  <a:schemeClr val="bg1"/>
                </a:glow>
              </a:effectLst>
              <a:latin typeface="PT Sans" panose="020B0604020202020204" charset="-52"/>
            </a:endParaRPr>
          </a:p>
          <a:p>
            <a:pPr marL="0" lvl="0" indent="0">
              <a:buNone/>
              <a:defRPr/>
            </a:pPr>
            <a:r>
              <a:rPr lang="ru-RU" sz="2300" b="1" i="1" dirty="0">
                <a:effectLst>
                  <a:glow rad="101600">
                    <a:schemeClr val="bg1"/>
                  </a:glow>
                </a:effectLst>
                <a:latin typeface="PT Sans" panose="020B0604020202020204" charset="-52"/>
              </a:rPr>
              <a:t>            Технологии для решения экологических проблем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PT Sans" panose="020B0604020202020204" charset="-52"/>
                <a:cs typeface="Arial" charset="0"/>
              </a:rPr>
              <a:t>            </a:t>
            </a:r>
            <a:endParaRPr lang="ru-RU" dirty="0">
              <a:effectLst>
                <a:glow rad="101600">
                  <a:schemeClr val="bg1"/>
                </a:glow>
              </a:effectLst>
              <a:latin typeface="PT Sans" panose="020B0604020202020204" charset="-52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209800" y="385779"/>
            <a:ext cx="1371600" cy="6248400"/>
            <a:chOff x="2057400" y="762000"/>
            <a:chExt cx="1371600" cy="541020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2743200" y="762000"/>
              <a:ext cx="0" cy="541020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057400" y="762000"/>
              <a:ext cx="6858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743200" y="6172200"/>
              <a:ext cx="6858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5966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A485203-C115-464E-B78E-14F098579B6A}"/>
              </a:ext>
            </a:extLst>
          </p:cNvPr>
          <p:cNvSpPr/>
          <p:nvPr/>
        </p:nvSpPr>
        <p:spPr>
          <a:xfrm>
            <a:off x="0" y="18796"/>
            <a:ext cx="12191999" cy="6839203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76200" y="2743200"/>
            <a:ext cx="2971800" cy="8382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9pPr>
          </a:lstStyle>
          <a:p>
            <a:pPr algn="l"/>
            <a:r>
              <a:rPr lang="ru-RU" sz="2400" b="0" dirty="0">
                <a:solidFill>
                  <a:schemeClr val="accent3">
                    <a:lumMod val="50000"/>
                  </a:schemeClr>
                </a:solidFill>
              </a:rPr>
              <a:t>Почему Сибирь?</a:t>
            </a:r>
          </a:p>
        </p:txBody>
      </p:sp>
      <p:grpSp>
        <p:nvGrpSpPr>
          <p:cNvPr id="2" name="Группа 33"/>
          <p:cNvGrpSpPr/>
          <p:nvPr/>
        </p:nvGrpSpPr>
        <p:grpSpPr>
          <a:xfrm>
            <a:off x="1962665" y="385779"/>
            <a:ext cx="1371600" cy="6248400"/>
            <a:chOff x="2057400" y="762000"/>
            <a:chExt cx="1371600" cy="541020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2743200" y="762000"/>
              <a:ext cx="0" cy="541020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057400" y="762000"/>
              <a:ext cx="6858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743200" y="6172200"/>
              <a:ext cx="6858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2991365" y="385779"/>
            <a:ext cx="8431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PT Sans" panose="020B0604020202020204" charset="-5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PT Sans" panose="020B0604020202020204" charset="-5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T Sans" panose="020B0604020202020204" charset="-5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T Sans" panose="020B0604020202020204" charset="-5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T Sans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T Sans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T Sans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T Sans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T Sans" panose="020B0604020202020204" charset="-52"/>
              </a:defRPr>
            </a:lvl9pPr>
          </a:lstStyle>
          <a:p>
            <a:pPr>
              <a:buNone/>
              <a:defRPr/>
            </a:pP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В Сибири расположена крупнейшая база для технологического прорыва страны в области биотехнологий: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991365" y="1408630"/>
            <a:ext cx="9027633" cy="278563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" charset="-52"/>
                <a:cs typeface="Arial" pitchFamily="34" charset="0"/>
              </a:rPr>
              <a:t>1</a:t>
            </a:r>
            <a:r>
              <a:rPr lang="ru-RU" dirty="0">
                <a:latin typeface="PT Sans" charset="-52"/>
                <a:cs typeface="Arial" pitchFamily="34" charset="0"/>
              </a:rPr>
              <a:t>. Регионы обладают богатым научно-техническим потенциалом развития.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>
                <a:latin typeface="PT Sans" charset="-52"/>
                <a:cs typeface="Arial" pitchFamily="34" charset="0"/>
              </a:rPr>
              <a:t>2. Создана и развивается система подготовки кадров на базе ведущих ВУЗов страны: АГУ, НГУ, ТГУ, СФУ и др.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" charset="-52"/>
                <a:cs typeface="Arial" pitchFamily="34" charset="0"/>
              </a:rPr>
              <a:t>3. Опережающий рост инновационных компаний в сфере биотехнологий.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" charset="-52"/>
                <a:cs typeface="Arial" pitchFamily="34" charset="0"/>
              </a:rPr>
              <a:t>4. Целый ряд  биофармацевтических производств, сертифицированных на соответствие международным стандартам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" charset="-52"/>
                <a:cs typeface="Arial" pitchFamily="34" charset="0"/>
              </a:rPr>
              <a:t>GMP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" charset="-52"/>
                <a:cs typeface="Arial" pitchFamily="34" charset="0"/>
              </a:rPr>
              <a:t>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" charset="-52"/>
                <a:cs typeface="Arial" pitchFamily="34" charset="0"/>
              </a:rPr>
              <a:t>5. Обширная подходящая сырьевая база: зерно, травы, лесные и водные биоресурсы.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>
                <a:latin typeface="PT Sans" charset="-52"/>
                <a:cs typeface="Arial" pitchFamily="34" charset="0"/>
              </a:rPr>
              <a:t>6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" charset="-52"/>
                <a:cs typeface="Arial" pitchFamily="34" charset="0"/>
              </a:rPr>
              <a:t>. </a:t>
            </a:r>
            <a:r>
              <a:rPr lang="ru-RU" dirty="0">
                <a:latin typeface="PT Sans" charset="-52"/>
                <a:cs typeface="Arial" pitchFamily="34" charset="0"/>
              </a:rPr>
              <a:t>Ведущие центры высокотехнологичной медицины.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B0742-83AF-41C5-B04C-FBDC74D12AA6}"/>
              </a:ext>
            </a:extLst>
          </p:cNvPr>
          <p:cNvSpPr txBox="1"/>
          <p:nvPr/>
        </p:nvSpPr>
        <p:spPr>
          <a:xfrm>
            <a:off x="2906417" y="4744994"/>
            <a:ext cx="90276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PT Sans" panose="020B0604020202020204" charset="-52"/>
              </a:rPr>
              <a:t>Уникальность подхода заключается в задействовании ведущих университетов, НИИ, промышленных предприятий, высокотехнологичных компаний и инновационной инфраструктуры.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323503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695A02-BE4B-48FB-B0BB-BE882EEAF501}"/>
              </a:ext>
            </a:extLst>
          </p:cNvPr>
          <p:cNvSpPr/>
          <p:nvPr/>
        </p:nvSpPr>
        <p:spPr>
          <a:xfrm>
            <a:off x="0" y="18796"/>
            <a:ext cx="12191999" cy="6839203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 descr="слайд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3330" y="1000952"/>
            <a:ext cx="8748583" cy="409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1981200"/>
            <a:ext cx="2971800" cy="21336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9pPr>
          </a:lstStyle>
          <a:p>
            <a:pPr algn="l"/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Точки роста</a:t>
            </a:r>
          </a:p>
          <a:p>
            <a:pPr algn="l"/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в развитии ключевых компетенций регионов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2209800" y="385779"/>
            <a:ext cx="1371600" cy="6248400"/>
            <a:chOff x="2057400" y="762000"/>
            <a:chExt cx="1371600" cy="541020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2743200" y="762000"/>
              <a:ext cx="0" cy="541020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057400" y="762000"/>
              <a:ext cx="6858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743200" y="6172200"/>
              <a:ext cx="6858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B537F3D6-CDB7-41B8-B491-850C85BB72DA}"/>
              </a:ext>
            </a:extLst>
          </p:cNvPr>
          <p:cNvSpPr txBox="1">
            <a:spLocks/>
          </p:cNvSpPr>
          <p:nvPr/>
        </p:nvSpPr>
        <p:spPr>
          <a:xfrm>
            <a:off x="6965762" y="2556132"/>
            <a:ext cx="1076067" cy="98373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9pPr>
          </a:lstStyle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СФО</a:t>
            </a:r>
          </a:p>
        </p:txBody>
      </p:sp>
    </p:spTree>
    <p:extLst>
      <p:ext uri="{BB962C8B-B14F-4D97-AF65-F5344CB8AC3E}">
        <p14:creationId xmlns:p14="http://schemas.microsoft.com/office/powerpoint/2010/main" val="154784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6C8E58-A469-43C5-A384-BBD00988C084}"/>
              </a:ext>
            </a:extLst>
          </p:cNvPr>
          <p:cNvSpPr/>
          <p:nvPr/>
        </p:nvSpPr>
        <p:spPr>
          <a:xfrm>
            <a:off x="0" y="18796"/>
            <a:ext cx="12191999" cy="6839203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220362" y="2244810"/>
            <a:ext cx="2454876" cy="236837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PT Sans" charset="-52"/>
              </a:defRPr>
            </a:lvl9pPr>
          </a:lstStyle>
          <a:p>
            <a:pPr marL="0" lvl="3" algn="l"/>
            <a:r>
              <a:rPr lang="ru-RU" sz="2400" b="0" dirty="0">
                <a:solidFill>
                  <a:schemeClr val="accent3">
                    <a:lumMod val="50000"/>
                  </a:schemeClr>
                </a:solidFill>
              </a:rPr>
              <a:t>Необходимость в кадрах для генетики, селекции, биотехнологии и медицины</a:t>
            </a:r>
          </a:p>
        </p:txBody>
      </p:sp>
      <p:grpSp>
        <p:nvGrpSpPr>
          <p:cNvPr id="2" name="Группа 33"/>
          <p:cNvGrpSpPr/>
          <p:nvPr/>
        </p:nvGrpSpPr>
        <p:grpSpPr>
          <a:xfrm>
            <a:off x="2209800" y="385779"/>
            <a:ext cx="1371600" cy="6248400"/>
            <a:chOff x="2057400" y="762000"/>
            <a:chExt cx="1371600" cy="541020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2743200" y="762000"/>
              <a:ext cx="0" cy="541020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057400" y="762000"/>
              <a:ext cx="6858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743200" y="6172200"/>
              <a:ext cx="6858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115963" y="1574645"/>
            <a:ext cx="84582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eaLnBrk="1" fontAlgn="auto" hangingPunct="1">
              <a:spcAft>
                <a:spcPts val="1800"/>
              </a:spcAft>
              <a:buAutoNum type="arabicPeriod"/>
              <a:defRPr/>
            </a:pPr>
            <a:r>
              <a:rPr lang="ru-RU" sz="2000" dirty="0">
                <a:latin typeface="PT Sans" charset="-52"/>
              </a:rPr>
              <a:t>Необходима целенаправленная работа на уровне региональных правительств по анализу рынка труда и формирования прогнозов в кадрах для генетики, селекции, биотехнологии и медицины.</a:t>
            </a:r>
          </a:p>
          <a:p>
            <a:pPr marL="514350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ru-RU" sz="2000" dirty="0">
                <a:latin typeface="PT Sans" charset="-52"/>
              </a:rPr>
              <a:t>В целях выполнения Поручения Президента РФ Пр-920 (от 04.06.2020) об определении перечня основных знаний и навыков в области разработки и применения генетических технологий, в том числе технологий геномного редактирования, в целях актуализации на их основе образовательных программ высшего образования и дополнительного профессионального образования, необходимо найти новые формы взаимодействия между бизнесом, ВУЗами, НИИ и властью. </a:t>
            </a:r>
          </a:p>
        </p:txBody>
      </p:sp>
    </p:spTree>
    <p:extLst>
      <p:ext uri="{BB962C8B-B14F-4D97-AF65-F5344CB8AC3E}">
        <p14:creationId xmlns:p14="http://schemas.microsoft.com/office/powerpoint/2010/main" val="245659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9" t="33447" r="2567" b="36478"/>
          <a:stretch>
            <a:fillRect/>
          </a:stretch>
        </p:blipFill>
        <p:spPr bwMode="auto">
          <a:xfrm>
            <a:off x="244475" y="5126038"/>
            <a:ext cx="332263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9" t="68170" r="2567" b="7709"/>
          <a:stretch>
            <a:fillRect/>
          </a:stretch>
        </p:blipFill>
        <p:spPr bwMode="auto">
          <a:xfrm>
            <a:off x="3567113" y="5133975"/>
            <a:ext cx="37115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411140" y="744510"/>
            <a:ext cx="4755936" cy="5670605"/>
          </a:xfrm>
          <a:prstGeom prst="rect">
            <a:avLst/>
          </a:prstGeom>
          <a:gradFill flip="none" rotWithShape="1">
            <a:gsLst>
              <a:gs pos="0">
                <a:srgbClr val="0364F4"/>
              </a:gs>
              <a:gs pos="35000">
                <a:srgbClr val="0365F7"/>
              </a:gs>
              <a:gs pos="100000">
                <a:srgbClr val="003A95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863600" dist="5969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9008" y="1168400"/>
            <a:ext cx="4140200" cy="44831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ru-RU" sz="1600" b="1" dirty="0" err="1">
                <a:solidFill>
                  <a:prstClr val="white"/>
                </a:solidFill>
                <a:latin typeface="Lato Black" charset="0"/>
                <a:ea typeface="Lato Black" charset="0"/>
                <a:cs typeface="Lato Black" charset="0"/>
              </a:rPr>
              <a:t>ИЦиГ</a:t>
            </a:r>
            <a:r>
              <a:rPr lang="ru-RU" sz="1600" b="1" dirty="0">
                <a:solidFill>
                  <a:prstClr val="white"/>
                </a:solidFill>
                <a:latin typeface="Lato Black" charset="0"/>
                <a:ea typeface="Lato Black" charset="0"/>
                <a:cs typeface="Lato Black" charset="0"/>
              </a:rPr>
              <a:t> СО РАН – результаты</a:t>
            </a:r>
            <a:r>
              <a:rPr lang="en-US" sz="1600" b="1" dirty="0">
                <a:solidFill>
                  <a:prstClr val="white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ru-RU" sz="1600" b="1" dirty="0">
                <a:solidFill>
                  <a:prstClr val="white"/>
                </a:solidFill>
                <a:latin typeface="Lato Black" charset="0"/>
                <a:ea typeface="Lato Black" charset="0"/>
                <a:cs typeface="Lato Black" charset="0"/>
              </a:rPr>
              <a:t>20</a:t>
            </a:r>
            <a:r>
              <a:rPr lang="en-US" sz="1600" b="1" dirty="0">
                <a:solidFill>
                  <a:prstClr val="white"/>
                </a:solidFill>
                <a:latin typeface="Lato Black" charset="0"/>
                <a:ea typeface="Lato Black" charset="0"/>
                <a:cs typeface="Lato Black" charset="0"/>
              </a:rPr>
              <a:t>20</a:t>
            </a:r>
            <a:r>
              <a:rPr lang="ru-RU" sz="1600" b="1" dirty="0">
                <a:solidFill>
                  <a:prstClr val="white"/>
                </a:solidFill>
                <a:latin typeface="Lato Black" charset="0"/>
                <a:ea typeface="Lato Black" charset="0"/>
                <a:cs typeface="Lato Black" charset="0"/>
              </a:rPr>
              <a:t> года:</a:t>
            </a:r>
          </a:p>
          <a:p>
            <a:pPr marL="380990" indent="-380990" defTabSz="914377" eaLnBrk="1" fontAlgn="auto" hangingPunct="1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Научные работники: </a:t>
            </a:r>
            <a:r>
              <a:rPr lang="en-US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&gt;460</a:t>
            </a: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 </a:t>
            </a:r>
            <a:br>
              <a:rPr lang="en-US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</a:b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(5</a:t>
            </a:r>
            <a:r>
              <a:rPr lang="en-US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0</a:t>
            </a: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% до 39 лет)</a:t>
            </a:r>
          </a:p>
          <a:p>
            <a:pPr marL="380990" indent="-380990" defTabSz="914377" eaLnBrk="1" fontAlgn="auto" hangingPunct="1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Гранты: 4</a:t>
            </a:r>
            <a:r>
              <a:rPr lang="en-US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1</a:t>
            </a: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 РНФ, 1</a:t>
            </a:r>
            <a:r>
              <a:rPr lang="en-US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25</a:t>
            </a: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 РФФИ</a:t>
            </a:r>
          </a:p>
          <a:p>
            <a:pPr marL="380990" indent="-380990" defTabSz="914377" eaLnBrk="1" fontAlgn="auto" hangingPunct="1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Публикации: </a:t>
            </a:r>
            <a:r>
              <a:rPr lang="en-US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&gt;</a:t>
            </a: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4</a:t>
            </a:r>
            <a:r>
              <a:rPr lang="en-US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00</a:t>
            </a: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 статей </a:t>
            </a:r>
            <a:br>
              <a:rPr lang="en-US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</a:b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в журналах </a:t>
            </a:r>
            <a:r>
              <a:rPr lang="en-US" sz="1600" b="1" dirty="0" err="1">
                <a:solidFill>
                  <a:prstClr val="white"/>
                </a:solidFill>
                <a:ea typeface="Lato Black" charset="0"/>
                <a:cs typeface="Lato Black" charset="0"/>
              </a:rPr>
              <a:t>WoS</a:t>
            </a:r>
            <a:endParaRPr lang="ru-RU" sz="1600" b="1" dirty="0">
              <a:solidFill>
                <a:prstClr val="white"/>
              </a:solidFill>
              <a:ea typeface="Lato Black" charset="0"/>
              <a:cs typeface="Lato Black" charset="0"/>
            </a:endParaRPr>
          </a:p>
          <a:p>
            <a:pPr marL="380990" indent="-380990" defTabSz="914377" eaLnBrk="1" fontAlgn="auto" hangingPunct="1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РИД: 2</a:t>
            </a:r>
            <a:r>
              <a:rPr lang="en-US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7</a:t>
            </a: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 </a:t>
            </a:r>
          </a:p>
          <a:p>
            <a:pPr marL="380990" indent="-380990" defTabSz="914377" eaLnBrk="1" fontAlgn="auto" hangingPunct="1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prstClr val="white"/>
                </a:solidFill>
                <a:cs typeface="+mn-cs"/>
              </a:rPr>
              <a:t>1</a:t>
            </a:r>
            <a:r>
              <a:rPr lang="en-US" altLang="ru-RU" sz="1600" b="1" dirty="0">
                <a:solidFill>
                  <a:prstClr val="white"/>
                </a:solidFill>
                <a:cs typeface="+mn-cs"/>
              </a:rPr>
              <a:t>1</a:t>
            </a:r>
            <a:r>
              <a:rPr lang="ru-RU" altLang="ru-RU" sz="1600" b="1" dirty="0">
                <a:solidFill>
                  <a:prstClr val="white"/>
                </a:solidFill>
                <a:cs typeface="+mn-cs"/>
              </a:rPr>
              <a:t> членов РАН, 94 доктора наук</a:t>
            </a:r>
            <a:r>
              <a:rPr lang="en-US" altLang="ru-RU" sz="1600" b="1" dirty="0">
                <a:solidFill>
                  <a:prstClr val="white"/>
                </a:solidFill>
                <a:cs typeface="+mn-cs"/>
              </a:rPr>
              <a:t>, </a:t>
            </a:r>
            <a:br>
              <a:rPr lang="en-US" altLang="ru-RU" sz="1600" b="1" dirty="0">
                <a:solidFill>
                  <a:prstClr val="white"/>
                </a:solidFill>
                <a:cs typeface="+mn-cs"/>
              </a:rPr>
            </a:br>
            <a:r>
              <a:rPr lang="en-US" altLang="ru-RU" sz="1600" b="1" dirty="0">
                <a:solidFill>
                  <a:prstClr val="white"/>
                </a:solidFill>
                <a:cs typeface="+mn-cs"/>
              </a:rPr>
              <a:t>4 </a:t>
            </a:r>
            <a:r>
              <a:rPr lang="ru-RU" altLang="ru-RU" sz="1600" b="1" dirty="0">
                <a:solidFill>
                  <a:prstClr val="white"/>
                </a:solidFill>
                <a:cs typeface="+mn-cs"/>
              </a:rPr>
              <a:t>базовые кафедры, аспирантура (</a:t>
            </a:r>
            <a:r>
              <a:rPr lang="en-US" altLang="ru-RU" sz="1600" b="1" dirty="0">
                <a:solidFill>
                  <a:prstClr val="white"/>
                </a:solidFill>
                <a:cs typeface="+mn-cs"/>
              </a:rPr>
              <a:t>&gt;</a:t>
            </a:r>
            <a:r>
              <a:rPr lang="ru-RU" altLang="ru-RU" sz="1600" b="1" dirty="0">
                <a:solidFill>
                  <a:prstClr val="white"/>
                </a:solidFill>
                <a:cs typeface="+mn-cs"/>
              </a:rPr>
              <a:t>8</a:t>
            </a:r>
            <a:r>
              <a:rPr lang="en-US" altLang="ru-RU" sz="1600" b="1" dirty="0">
                <a:solidFill>
                  <a:prstClr val="white"/>
                </a:solidFill>
                <a:cs typeface="+mn-cs"/>
              </a:rPr>
              <a:t>0</a:t>
            </a:r>
            <a:r>
              <a:rPr lang="ru-RU" altLang="ru-RU" sz="1600" b="1" dirty="0">
                <a:solidFill>
                  <a:prstClr val="white"/>
                </a:solidFill>
                <a:cs typeface="+mn-cs"/>
              </a:rPr>
              <a:t> обучающихся), ординатура</a:t>
            </a:r>
          </a:p>
          <a:p>
            <a:pPr marL="380990" indent="-380990" defTabSz="914377" eaLnBrk="1" fontAlgn="auto" hangingPunct="1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4 научных журнала, 2 </a:t>
            </a:r>
            <a:r>
              <a:rPr lang="ru-RU" sz="1600" b="1" dirty="0" err="1">
                <a:solidFill>
                  <a:prstClr val="white"/>
                </a:solidFill>
                <a:ea typeface="Lato Black" charset="0"/>
                <a:cs typeface="Lato Black" charset="0"/>
              </a:rPr>
              <a:t>диссовета</a:t>
            </a:r>
            <a:endParaRPr lang="ru-RU" sz="1600" b="1" dirty="0">
              <a:solidFill>
                <a:prstClr val="white"/>
              </a:solidFill>
              <a:ea typeface="Lato Black" charset="0"/>
              <a:cs typeface="Lato Black" charset="0"/>
            </a:endParaRPr>
          </a:p>
          <a:p>
            <a:pPr marL="380990" indent="-380990" defTabSz="914377" eaLnBrk="1" fontAlgn="auto" hangingPunct="1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prstClr val="white"/>
                </a:solidFill>
                <a:ea typeface="Lato Black" charset="0"/>
                <a:cs typeface="Lato Black" charset="0"/>
              </a:rPr>
              <a:t>Бюджет: 2 070 млн </a:t>
            </a:r>
            <a:r>
              <a:rPr lang="ru-RU" sz="1600" b="1" dirty="0" err="1">
                <a:solidFill>
                  <a:prstClr val="white"/>
                </a:solidFill>
                <a:ea typeface="Lato Black" charset="0"/>
                <a:cs typeface="Lato Black" charset="0"/>
              </a:rPr>
              <a:t>руб</a:t>
            </a:r>
            <a:endParaRPr lang="en-US" sz="1600" b="1" dirty="0">
              <a:solidFill>
                <a:prstClr val="white"/>
              </a:solidFill>
              <a:ea typeface="Lato Black" charset="0"/>
              <a:cs typeface="Lato Black" charset="0"/>
            </a:endParaRPr>
          </a:p>
        </p:txBody>
      </p:sp>
      <p:grpSp>
        <p:nvGrpSpPr>
          <p:cNvPr id="11272" name="Группа 3"/>
          <p:cNvGrpSpPr>
            <a:grpSpLocks/>
          </p:cNvGrpSpPr>
          <p:nvPr/>
        </p:nvGrpSpPr>
        <p:grpSpPr bwMode="auto">
          <a:xfrm>
            <a:off x="147638" y="404813"/>
            <a:ext cx="5749925" cy="4549775"/>
            <a:chOff x="110797" y="175899"/>
            <a:chExt cx="4312052" cy="3413022"/>
          </a:xfrm>
        </p:grpSpPr>
        <p:pic>
          <p:nvPicPr>
            <p:cNvPr id="11277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910" y="491699"/>
              <a:ext cx="2700490" cy="270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37019" y="1392964"/>
              <a:ext cx="2396510" cy="6847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67" b="1" dirty="0" err="1">
                  <a:solidFill>
                    <a:prstClr val="white"/>
                  </a:solidFill>
                </a:rPr>
                <a:t>ФИЦ</a:t>
              </a:r>
              <a:r>
                <a:rPr lang="ru-RU" sz="2667" b="1" dirty="0">
                  <a:solidFill>
                    <a:prstClr val="white"/>
                  </a:solidFill>
                </a:rPr>
                <a:t> </a:t>
              </a:r>
              <a:br>
                <a:rPr lang="ru-RU" sz="2667" b="1" dirty="0">
                  <a:solidFill>
                    <a:prstClr val="white"/>
                  </a:solidFill>
                </a:rPr>
              </a:br>
              <a:r>
                <a:rPr lang="ru-RU" sz="2667" b="1" dirty="0">
                  <a:solidFill>
                    <a:prstClr val="white"/>
                  </a:solidFill>
                </a:rPr>
                <a:t>ИЦиГ СО РАН</a:t>
              </a:r>
              <a:endParaRPr lang="ru-RU" sz="5333" b="1" dirty="0">
                <a:solidFill>
                  <a:prstClr val="white"/>
                </a:solidFill>
              </a:endParaRPr>
            </a:p>
          </p:txBody>
        </p:sp>
        <p:grpSp>
          <p:nvGrpSpPr>
            <p:cNvPr id="11279" name="Группа 16"/>
            <p:cNvGrpSpPr>
              <a:grpSpLocks noChangeAspect="1"/>
            </p:cNvGrpSpPr>
            <p:nvPr/>
          </p:nvGrpSpPr>
          <p:grpSpPr bwMode="auto">
            <a:xfrm>
              <a:off x="2878269" y="175899"/>
              <a:ext cx="1512000" cy="1512000"/>
              <a:chOff x="3317997" y="253295"/>
              <a:chExt cx="1479028" cy="1479028"/>
            </a:xfrm>
          </p:grpSpPr>
          <p:pic>
            <p:nvPicPr>
              <p:cNvPr id="11289" name="Рисунок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997" y="253295"/>
                <a:ext cx="1479028" cy="1479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Овал 19"/>
              <p:cNvSpPr/>
              <p:nvPr/>
            </p:nvSpPr>
            <p:spPr>
              <a:xfrm>
                <a:off x="3433757" y="368619"/>
                <a:ext cx="1248403" cy="124877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80" name="Группа 22"/>
            <p:cNvGrpSpPr>
              <a:grpSpLocks noChangeAspect="1"/>
            </p:cNvGrpSpPr>
            <p:nvPr/>
          </p:nvGrpSpPr>
          <p:grpSpPr bwMode="auto">
            <a:xfrm>
              <a:off x="2710654" y="2076921"/>
              <a:ext cx="1512001" cy="1512000"/>
              <a:chOff x="3173059" y="2008989"/>
              <a:chExt cx="1479028" cy="1479028"/>
            </a:xfrm>
          </p:grpSpPr>
          <p:pic>
            <p:nvPicPr>
              <p:cNvPr id="11287" name="Рисунок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3059" y="2008989"/>
                <a:ext cx="1479028" cy="1479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Овал 25"/>
              <p:cNvSpPr>
                <a:spLocks noChangeAspect="1"/>
              </p:cNvSpPr>
              <p:nvPr/>
            </p:nvSpPr>
            <p:spPr>
              <a:xfrm>
                <a:off x="3288576" y="2123922"/>
                <a:ext cx="1248403" cy="1248770"/>
              </a:xfrm>
              <a:prstGeom prst="ellipse">
                <a:avLst/>
              </a:prstGeom>
              <a:solidFill>
                <a:srgbClr val="F685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81" name="Группа 27"/>
            <p:cNvGrpSpPr>
              <a:grpSpLocks noChangeAspect="1"/>
            </p:cNvGrpSpPr>
            <p:nvPr/>
          </p:nvGrpSpPr>
          <p:grpSpPr bwMode="auto">
            <a:xfrm>
              <a:off x="157830" y="2044151"/>
              <a:ext cx="1512000" cy="1512000"/>
              <a:chOff x="3173059" y="2008989"/>
              <a:chExt cx="1479028" cy="1479028"/>
            </a:xfrm>
          </p:grpSpPr>
          <p:pic>
            <p:nvPicPr>
              <p:cNvPr id="11285" name="Рисунок 2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3059" y="2008989"/>
                <a:ext cx="1479028" cy="1479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Овал 30"/>
              <p:cNvSpPr/>
              <p:nvPr/>
            </p:nvSpPr>
            <p:spPr>
              <a:xfrm>
                <a:off x="3288925" y="2124525"/>
                <a:ext cx="1248403" cy="1247604"/>
              </a:xfrm>
              <a:prstGeom prst="ellipse">
                <a:avLst/>
              </a:prstGeom>
              <a:solidFill>
                <a:srgbClr val="CE6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823985" y="624855"/>
              <a:ext cx="1598864" cy="6228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prstClr val="black"/>
                  </a:solidFill>
                </a:rPr>
                <a:t>Сибирский НИИ растениеводства </a:t>
              </a:r>
              <a:br>
                <a:rPr lang="ru-RU" sz="1200" b="1" dirty="0">
                  <a:solidFill>
                    <a:prstClr val="black"/>
                  </a:solidFill>
                </a:rPr>
              </a:br>
              <a:r>
                <a:rPr lang="ru-RU" sz="1200" b="1" dirty="0">
                  <a:solidFill>
                    <a:prstClr val="black"/>
                  </a:solidFill>
                </a:rPr>
                <a:t>и селекции</a:t>
              </a:r>
            </a:p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44546A">
                      <a:lumMod val="75000"/>
                    </a:srgbClr>
                  </a:solidFill>
                </a:rPr>
                <a:t>с 2015</a:t>
              </a:r>
              <a:endParaRPr lang="ru-RU" sz="667" b="1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75170" y="2589784"/>
              <a:ext cx="1598864" cy="6240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prstClr val="white"/>
                  </a:solidFill>
                </a:rPr>
                <a:t>НИИ клинической </a:t>
              </a:r>
              <a:br>
                <a:rPr lang="ru-RU" sz="1200" b="1" dirty="0">
                  <a:solidFill>
                    <a:prstClr val="white"/>
                  </a:solidFill>
                </a:rPr>
              </a:br>
              <a:r>
                <a:rPr lang="ru-RU" sz="1200" b="1" dirty="0">
                  <a:solidFill>
                    <a:prstClr val="white"/>
                  </a:solidFill>
                </a:rPr>
                <a:t>и экспериментальной </a:t>
              </a:r>
              <a:r>
                <a:rPr lang="ru-RU" sz="1200" b="1" dirty="0" err="1">
                  <a:solidFill>
                    <a:prstClr val="white"/>
                  </a:solidFill>
                </a:rPr>
                <a:t>лимфологии</a:t>
              </a:r>
              <a:endParaRPr lang="ru-RU" sz="1200" b="1" dirty="0">
                <a:solidFill>
                  <a:prstClr val="white"/>
                </a:solidFill>
              </a:endParaRPr>
            </a:p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prstClr val="white"/>
                  </a:solidFill>
                </a:rPr>
                <a:t>С 2017</a:t>
              </a:r>
              <a:endParaRPr lang="ru-RU" sz="667" b="1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0797" y="2557631"/>
              <a:ext cx="1598864" cy="6228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prstClr val="black"/>
                  </a:solidFill>
                </a:rPr>
                <a:t>НИИ терапии </a:t>
              </a:r>
              <a:br>
                <a:rPr lang="ru-RU" sz="1200" b="1" dirty="0">
                  <a:solidFill>
                    <a:prstClr val="black"/>
                  </a:solidFill>
                </a:rPr>
              </a:br>
              <a:r>
                <a:rPr lang="ru-RU" sz="1200" b="1" dirty="0">
                  <a:solidFill>
                    <a:prstClr val="black"/>
                  </a:solidFill>
                </a:rPr>
                <a:t>и профилактической медицины </a:t>
              </a:r>
              <a:br>
                <a:rPr lang="ru-RU" sz="1200" b="1" dirty="0">
                  <a:solidFill>
                    <a:prstClr val="black"/>
                  </a:solidFill>
                </a:rPr>
              </a:br>
              <a:r>
                <a:rPr lang="ru-RU" sz="1200" b="1" dirty="0">
                  <a:solidFill>
                    <a:prstClr val="black"/>
                  </a:solidFill>
                </a:rPr>
                <a:t>с 2017</a:t>
              </a:r>
              <a:endParaRPr lang="ru-RU" sz="667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1138" y="4822825"/>
            <a:ext cx="28225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cs typeface="+mn-cs"/>
              </a:rPr>
              <a:t>30 </a:t>
            </a:r>
            <a:r>
              <a:rPr lang="ru-RU" sz="1400" b="1" dirty="0" err="1">
                <a:solidFill>
                  <a:srgbClr val="C00000"/>
                </a:solidFill>
                <a:cs typeface="+mn-cs"/>
              </a:rPr>
              <a:t>тыс</a:t>
            </a:r>
            <a:r>
              <a:rPr lang="en-US" sz="1400" b="1" dirty="0">
                <a:solidFill>
                  <a:srgbClr val="C00000"/>
                </a:solidFill>
                <a:cs typeface="+mn-cs"/>
              </a:rPr>
              <a:t> </a:t>
            </a:r>
            <a:r>
              <a:rPr lang="ru-RU" sz="1400" b="1" dirty="0">
                <a:solidFill>
                  <a:srgbClr val="C00000"/>
                </a:solidFill>
                <a:cs typeface="+mn-cs"/>
              </a:rPr>
              <a:t>га с</a:t>
            </a:r>
            <a:r>
              <a:rPr lang="en-US" sz="1400" b="1" dirty="0">
                <a:solidFill>
                  <a:srgbClr val="C00000"/>
                </a:solidFill>
                <a:cs typeface="+mn-cs"/>
              </a:rPr>
              <a:t>/</a:t>
            </a:r>
            <a:r>
              <a:rPr lang="ru-RU" sz="1400" b="1" dirty="0">
                <a:solidFill>
                  <a:srgbClr val="C00000"/>
                </a:solidFill>
                <a:cs typeface="+mn-cs"/>
              </a:rPr>
              <a:t>х земель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00438" y="4835525"/>
            <a:ext cx="21304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cs typeface="+mn-cs"/>
              </a:rPr>
              <a:t>Две клиники</a:t>
            </a:r>
          </a:p>
        </p:txBody>
      </p:sp>
      <p:pic>
        <p:nvPicPr>
          <p:cNvPr id="11275" name="Макс презеа15сен_Монтажная область 1.png" descr="Макс презеа15сен_Монтажная область 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708025"/>
            <a:ext cx="16383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9387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867DBCF-5283-4867-9192-51084D3416F5}"/>
              </a:ext>
            </a:extLst>
          </p:cNvPr>
          <p:cNvSpPr/>
          <p:nvPr/>
        </p:nvSpPr>
        <p:spPr>
          <a:xfrm>
            <a:off x="167481" y="275537"/>
            <a:ext cx="11857037" cy="581265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latin typeface="Calibri" panose="020F0502020204030204"/>
              <a:cs typeface="+mn-cs"/>
            </a:endParaRP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atin typeface="Calibri" panose="020F0502020204030204"/>
                <a:cs typeface="+mn-cs"/>
              </a:rPr>
              <a:t>ФИЦ </a:t>
            </a:r>
            <a:r>
              <a:rPr lang="ru-RU" b="1" kern="0" dirty="0" err="1">
                <a:latin typeface="Calibri" panose="020F0502020204030204"/>
                <a:cs typeface="+mn-cs"/>
              </a:rPr>
              <a:t>ИЦиГ</a:t>
            </a:r>
            <a:r>
              <a:rPr lang="ru-RU" b="1" kern="0" dirty="0">
                <a:latin typeface="Calibri" panose="020F0502020204030204"/>
                <a:cs typeface="+mn-cs"/>
              </a:rPr>
              <a:t> СО РАН – крупный селекционный центр</a:t>
            </a:r>
            <a:r>
              <a:rPr lang="ru-RU" kern="0" dirty="0">
                <a:latin typeface="Calibri" panose="020F0502020204030204"/>
                <a:cs typeface="+mn-cs"/>
              </a:rPr>
              <a:t>, в составе которого в одной связке работают ЦГИМУ, Отделение генетики растений и Сибирский НИИ растениеводства и селекции (</a:t>
            </a:r>
            <a:r>
              <a:rPr lang="ru-RU" kern="0" dirty="0" err="1">
                <a:latin typeface="Calibri" panose="020F0502020204030204"/>
                <a:cs typeface="+mn-cs"/>
              </a:rPr>
              <a:t>СибНИИРС</a:t>
            </a:r>
            <a:r>
              <a:rPr lang="ru-RU" kern="0" dirty="0">
                <a:latin typeface="Calibri" panose="020F0502020204030204"/>
                <a:cs typeface="+mn-cs"/>
              </a:rPr>
              <a:t>).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Calibri" panose="020F0502020204030204"/>
                <a:cs typeface="+mn-cs"/>
              </a:rPr>
              <a:t> 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Calibri" panose="020F0502020204030204"/>
                <a:cs typeface="+mn-cs"/>
              </a:rPr>
              <a:t>Оригинальные сорта возделываются в 24 субъектах РФ на площади около 3 млн. га. Примеры значимости для некоторых регионов СФО (доля семян сортов ФИЦ, данные </a:t>
            </a:r>
            <a:r>
              <a:rPr lang="ru-RU" kern="0" dirty="0" err="1">
                <a:latin typeface="Calibri" panose="020F0502020204030204"/>
                <a:cs typeface="+mn-cs"/>
              </a:rPr>
              <a:t>Россельхозцентра</a:t>
            </a:r>
            <a:r>
              <a:rPr lang="ru-RU" kern="0" dirty="0">
                <a:latin typeface="Calibri" panose="020F0502020204030204"/>
                <a:cs typeface="+mn-cs"/>
              </a:rPr>
              <a:t> только по зерновым)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Calibri" panose="020F0502020204030204"/>
              <a:cs typeface="+mn-cs"/>
            </a:endParaRP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/>
              <a:t>						   </a:t>
            </a:r>
            <a:r>
              <a:rPr lang="ru-RU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2020 год: 100 га - селекционные поля, 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						    1800 га – оригинальное и элитное семеноводство, 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						    1700 тонн элитных семян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/>
              <a:t>		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4472C4"/>
              </a:solidFill>
              <a:latin typeface="Calibri" panose="020F0502020204030204"/>
              <a:cs typeface="+mn-cs"/>
            </a:endParaRP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4472C4"/>
              </a:solidFill>
              <a:latin typeface="Calibri" panose="020F0502020204030204"/>
              <a:cs typeface="+mn-cs"/>
            </a:endParaRPr>
          </a:p>
          <a:p>
            <a:pPr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4472C4"/>
                </a:solidFill>
                <a:latin typeface="Calibri" panose="020F0502020204030204"/>
                <a:cs typeface="+mn-cs"/>
              </a:rPr>
              <a:t>ЦГИМУ</a:t>
            </a:r>
            <a:r>
              <a:rPr lang="ru-RU" kern="0" dirty="0">
                <a:solidFill>
                  <a:srgbClr val="4472C4"/>
                </a:solidFill>
                <a:latin typeface="Calibri" panose="020F0502020204030204"/>
                <a:cs typeface="+mn-cs"/>
              </a:rPr>
              <a:t> </a:t>
            </a:r>
            <a:r>
              <a:rPr lang="ru-RU" b="1" kern="0" dirty="0">
                <a:solidFill>
                  <a:srgbClr val="4472C4"/>
                </a:solidFill>
                <a:latin typeface="Calibri" panose="020F0502020204030204"/>
                <a:cs typeface="+mn-cs"/>
              </a:rPr>
              <a:t>запланировано создание генетических линий – прообразов инновационных сортов</a:t>
            </a:r>
            <a:r>
              <a:rPr lang="ru-RU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, </a:t>
            </a:r>
            <a:r>
              <a:rPr lang="ru-RU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ru-RU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включая конвейер для разработки сортов для климатогеографических зон регионов РФ.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atin typeface="Calibri" panose="020F0502020204030204"/>
              </a:rPr>
              <a:t>ФИЦ </a:t>
            </a:r>
            <a:r>
              <a:rPr lang="ru-RU" b="1" kern="0" dirty="0" err="1">
                <a:latin typeface="Calibri" panose="020F0502020204030204"/>
              </a:rPr>
              <a:t>ИЦиГ</a:t>
            </a:r>
            <a:r>
              <a:rPr lang="ru-RU" b="1" kern="0" dirty="0">
                <a:latin typeface="Calibri" panose="020F0502020204030204"/>
              </a:rPr>
              <a:t> СО РАН совместно с </a:t>
            </a:r>
            <a:r>
              <a:rPr lang="ru-RU" b="1" kern="0" dirty="0" err="1">
                <a:latin typeface="Calibri" panose="020F0502020204030204"/>
              </a:rPr>
              <a:t>Сколковским</a:t>
            </a:r>
            <a:r>
              <a:rPr lang="ru-RU" b="1" kern="0" dirty="0">
                <a:latin typeface="Calibri" panose="020F0502020204030204"/>
              </a:rPr>
              <a:t> институтом науки и технологий </a:t>
            </a:r>
            <a:r>
              <a:rPr lang="ru-RU" kern="0" dirty="0">
                <a:latin typeface="Calibri" panose="020F0502020204030204"/>
              </a:rPr>
              <a:t>проводит курсы повышения квалификации специалистов в области генетики и селекции с</a:t>
            </a:r>
            <a:r>
              <a:rPr lang="en-US" kern="0" dirty="0">
                <a:latin typeface="Calibri" panose="020F0502020204030204"/>
              </a:rPr>
              <a:t>/</a:t>
            </a:r>
            <a:r>
              <a:rPr lang="ru-RU" kern="0" dirty="0">
                <a:latin typeface="Calibri" panose="020F0502020204030204"/>
              </a:rPr>
              <a:t>х – растений (ДПО).</a:t>
            </a:r>
            <a:endParaRPr lang="en-US" kern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0022" y="2157626"/>
          <a:ext cx="5399086" cy="2016125"/>
        </p:xfrm>
        <a:graphic>
          <a:graphicData uri="http://schemas.openxmlformats.org/drawingml/2006/table">
            <a:tbl>
              <a:tblPr firstRow="1" bandRow="1"/>
              <a:tblGrid>
                <a:gridCol w="2514623">
                  <a:extLst>
                    <a:ext uri="{9D8B030D-6E8A-4147-A177-3AD203B41FA5}">
                      <a16:colId xmlns:a16="http://schemas.microsoft.com/office/drawing/2014/main" val="3208866364"/>
                    </a:ext>
                  </a:extLst>
                </a:gridCol>
                <a:gridCol w="1497926">
                  <a:extLst>
                    <a:ext uri="{9D8B030D-6E8A-4147-A177-3AD203B41FA5}">
                      <a16:colId xmlns:a16="http://schemas.microsoft.com/office/drawing/2014/main" val="3816319960"/>
                    </a:ext>
                  </a:extLst>
                </a:gridCol>
                <a:gridCol w="1386537">
                  <a:extLst>
                    <a:ext uri="{9D8B030D-6E8A-4147-A177-3AD203B41FA5}">
                      <a16:colId xmlns:a16="http://schemas.microsoft.com/office/drawing/2014/main" val="2907849787"/>
                    </a:ext>
                  </a:extLst>
                </a:gridCol>
              </a:tblGrid>
              <a:tr h="79989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20" baseline="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           Культура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20" baseline="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Регион </a:t>
                      </a:r>
                    </a:p>
                  </a:txBody>
                  <a:tcPr marL="90512" marR="90512" marT="45300" marB="453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Пшеница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2020 год,%</a:t>
                      </a:r>
                    </a:p>
                  </a:txBody>
                  <a:tcPr marL="90512" marR="90512" marT="45300" marB="453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Ячмень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2020 год,%</a:t>
                      </a:r>
                    </a:p>
                  </a:txBody>
                  <a:tcPr marL="90512" marR="90512" marT="45300" marB="453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899488"/>
                  </a:ext>
                </a:extLst>
              </a:tr>
              <a:tr h="3040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90512" marR="90512" marT="9606" marB="96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0512" marR="90512" marT="9606" marB="96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90512" marR="90512" marT="9606" marB="96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718461"/>
                  </a:ext>
                </a:extLst>
              </a:tr>
              <a:tr h="3040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Новосибирская обл.</a:t>
                      </a:r>
                    </a:p>
                  </a:txBody>
                  <a:tcPr marL="90512" marR="90512" marT="9606" marB="96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90512" marR="90512" marT="9606" marB="96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0512" marR="90512" marT="9606" marB="96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396285"/>
                  </a:ext>
                </a:extLst>
              </a:tr>
              <a:tr h="3040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Тюменская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обл.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512" marR="90512" marT="9606" marB="96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0512" marR="90512" marT="9606" marB="96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0512" marR="90512" marT="9606" marB="96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44026"/>
                  </a:ext>
                </a:extLst>
              </a:tr>
              <a:tr h="3040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Кемеровская обл.</a:t>
                      </a:r>
                    </a:p>
                  </a:txBody>
                  <a:tcPr marL="90512" marR="90512" marT="9606" marB="96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0512" marR="90512" marT="9606" marB="96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90512" marR="90512" marT="9606" marB="96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22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993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991</Words>
  <Application>Microsoft Office PowerPoint</Application>
  <PresentationFormat>Широкоэкранный</PresentationFormat>
  <Paragraphs>136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Lato Black</vt:lpstr>
      <vt:lpstr>PT Sans</vt:lpstr>
      <vt:lpstr>Тема Office</vt:lpstr>
      <vt:lpstr>Современные тенденции в формировании научно-образовательных инициатив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Анна Трубачева</cp:lastModifiedBy>
  <cp:revision>18</cp:revision>
  <dcterms:created xsi:type="dcterms:W3CDTF">2021-08-19T10:40:23Z</dcterms:created>
  <dcterms:modified xsi:type="dcterms:W3CDTF">2021-08-25T16:04:54Z</dcterms:modified>
</cp:coreProperties>
</file>